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73" r:id="rId2"/>
    <p:sldId id="274" r:id="rId3"/>
    <p:sldId id="275" r:id="rId4"/>
    <p:sldId id="277" r:id="rId5"/>
    <p:sldId id="281" r:id="rId6"/>
    <p:sldId id="276" r:id="rId7"/>
    <p:sldId id="289" r:id="rId8"/>
    <p:sldId id="256" r:id="rId9"/>
    <p:sldId id="257" r:id="rId10"/>
    <p:sldId id="258" r:id="rId11"/>
    <p:sldId id="259" r:id="rId12"/>
    <p:sldId id="260" r:id="rId13"/>
    <p:sldId id="261" r:id="rId14"/>
    <p:sldId id="262" r:id="rId15"/>
    <p:sldId id="263" r:id="rId16"/>
    <p:sldId id="264" r:id="rId17"/>
    <p:sldId id="271" r:id="rId18"/>
    <p:sldId id="272" r:id="rId19"/>
    <p:sldId id="265" r:id="rId20"/>
    <p:sldId id="266" r:id="rId21"/>
    <p:sldId id="268" r:id="rId22"/>
    <p:sldId id="269" r:id="rId23"/>
    <p:sldId id="270" r:id="rId24"/>
    <p:sldId id="280" r:id="rId25"/>
  </p:sldIdLst>
  <p:sldSz cx="18288000" cy="10287000"/>
  <p:notesSz cx="6858000" cy="9144000"/>
  <p:embeddedFontLst>
    <p:embeddedFont>
      <p:font typeface="Canva Sans" panose="020B0604020202020204" charset="0"/>
      <p:regular r:id="rId27"/>
    </p:embeddedFont>
    <p:embeddedFont>
      <p:font typeface="Canva Sans Bold" panose="020B0604020202020204" charset="0"/>
      <p:regular r:id="rId28"/>
    </p:embeddedFont>
    <p:embeddedFont>
      <p:font typeface="Canva Sans Bold Italics" panose="020B0604020202020204" charset="0"/>
      <p:regular r:id="rId29"/>
    </p:embeddedFont>
    <p:embeddedFont>
      <p:font typeface="Futura" panose="020B0604020202020204" charset="0"/>
      <p:regular r:id="rId30"/>
    </p:embeddedFont>
    <p:embeddedFont>
      <p:font typeface="Futura Bold" panose="020B0604020202020204" charset="0"/>
      <p:regular r:id="rId31"/>
    </p:embeddedFont>
    <p:embeddedFont>
      <p:font typeface="Futura Medium" panose="020B0604020202020204" charset="0"/>
      <p:regular r:id="rId32"/>
    </p:embeddedFont>
    <p:embeddedFont>
      <p:font typeface="League Spartan" panose="020B0604020202020204" charset="0"/>
      <p:regular r:id="rId33"/>
    </p:embeddedFont>
    <p:embeddedFont>
      <p:font typeface="Proxima Nova Condensed Bold" panose="020B0604020202020204" charset="0"/>
      <p:regular r:id="rId34"/>
    </p:embeddedFont>
    <p:embeddedFont>
      <p:font typeface="Red Hat Display"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22" autoAdjust="0"/>
  </p:normalViewPr>
  <p:slideViewPr>
    <p:cSldViewPr>
      <p:cViewPr varScale="1">
        <p:scale>
          <a:sx n="70" d="100"/>
          <a:sy n="70" d="100"/>
        </p:scale>
        <p:origin x="79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5CDFE-5EA0-4F57-B21B-39EFD17331D3}" type="datetimeFigureOut">
              <a:rPr lang="en-US" smtClean="0"/>
              <a:t>4/8/2026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D9AFDA-DD46-4E54-BC93-686DAA8EFA69}" type="slidenum">
              <a:rPr lang="en-US" smtClean="0"/>
              <a:t>‹#›</a:t>
            </a:fld>
            <a:endParaRPr lang="en-US"/>
          </a:p>
        </p:txBody>
      </p:sp>
    </p:spTree>
    <p:extLst>
      <p:ext uri="{BB962C8B-B14F-4D97-AF65-F5344CB8AC3E}">
        <p14:creationId xmlns:p14="http://schemas.microsoft.com/office/powerpoint/2010/main" val="1622643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Lancaster County is not facing a job shortage—we are facing a workforce constraint.</a:t>
            </a:r>
          </a:p>
          <a:p>
            <a:r>
              <a:rPr lang="en-US" dirty="0"/>
              <a:t>We are at or near </a:t>
            </a:r>
            <a:r>
              <a:rPr lang="en-US" b="1" dirty="0"/>
              <a:t>full employment</a:t>
            </a:r>
            <a:r>
              <a:rPr lang="en-US" dirty="0"/>
              <a:t> </a:t>
            </a:r>
          </a:p>
          <a:p>
            <a:r>
              <a:rPr lang="en-US" dirty="0"/>
              <a:t>Workforce growth is </a:t>
            </a:r>
            <a:r>
              <a:rPr lang="en-US" b="1" dirty="0"/>
              <a:t>slowing</a:t>
            </a:r>
            <a:r>
              <a:rPr lang="en-US" dirty="0"/>
              <a:t> </a:t>
            </a:r>
          </a:p>
          <a:p>
            <a:r>
              <a:rPr lang="en-US" dirty="0"/>
              <a:t>Our workforce is </a:t>
            </a:r>
            <a:r>
              <a:rPr lang="en-US" b="1" dirty="0"/>
              <a:t>aging rapidly</a:t>
            </a:r>
            <a:r>
              <a:rPr lang="en-US" dirty="0"/>
              <a:t> </a:t>
            </a:r>
          </a:p>
          <a:p>
            <a:r>
              <a:rPr lang="en-US" dirty="0"/>
              <a:t>Our largest industries face </a:t>
            </a:r>
            <a:r>
              <a:rPr lang="en-US" b="1" dirty="0"/>
              <a:t>replacement demand risk</a:t>
            </a:r>
            <a:r>
              <a:rPr lang="en-US" dirty="0"/>
              <a:t> </a:t>
            </a:r>
          </a:p>
          <a:p>
            <a:r>
              <a:rPr lang="en-US" dirty="0"/>
              <a:t>The challenge is now </a:t>
            </a:r>
            <a:r>
              <a:rPr lang="en-US" b="1" dirty="0"/>
              <a:t>structural, not cyclical</a:t>
            </a:r>
            <a:r>
              <a:rPr lang="en-US" dirty="0"/>
              <a:t> </a:t>
            </a:r>
          </a:p>
          <a:p>
            <a:r>
              <a:rPr lang="en-US" dirty="0"/>
              <a:t>Our labor force sits around 290,000 people—and unemployment is hovering near 3%.</a:t>
            </a:r>
            <a:br>
              <a:rPr lang="en-US" dirty="0"/>
            </a:br>
            <a:r>
              <a:rPr lang="en-US" dirty="0"/>
              <a:t>In simple terms: almost everyone who wants a job already has one.</a:t>
            </a:r>
          </a:p>
          <a:p>
            <a:r>
              <a:rPr lang="en-US" dirty="0"/>
              <a:t>PAUSE</a:t>
            </a:r>
          </a:p>
          <a:p>
            <a:r>
              <a:rPr lang="en-US" dirty="0"/>
              <a:t>That changes the entire conversation.</a:t>
            </a:r>
            <a:br>
              <a:rPr lang="en-US" dirty="0"/>
            </a:br>
            <a:r>
              <a:rPr lang="en-US" dirty="0"/>
              <a:t>We are no longer competing for growth—we are competing for people.</a:t>
            </a:r>
          </a:p>
          <a:p>
            <a:r>
              <a:rPr lang="en-US" dirty="0"/>
              <a:t>Near full employment</a:t>
            </a:r>
          </a:p>
          <a:p>
            <a:r>
              <a:rPr lang="en-US" dirty="0"/>
              <a:t>Slowing workforce growth</a:t>
            </a:r>
          </a:p>
          <a:p>
            <a:r>
              <a:rPr lang="en-US" dirty="0"/>
              <a:t>Aging workforce</a:t>
            </a:r>
          </a:p>
          <a:p>
            <a:r>
              <a:rPr lang="en-US" dirty="0"/>
              <a:t>Structural labor constraints</a:t>
            </a:r>
          </a:p>
          <a:p>
            <a:r>
              <a:rPr lang="en-US" dirty="0"/>
              <a:t>Low unemployment rate remaining steady because of retirements.</a:t>
            </a:r>
          </a:p>
          <a:p>
            <a:r>
              <a:rPr lang="en-US" dirty="0"/>
              <a:t>Faster pace of retirements than replacements and skills not aligning for what employers need because of the mass exit of skilled workers</a:t>
            </a:r>
          </a:p>
          <a:p>
            <a:r>
              <a:rPr lang="en-US" dirty="0"/>
              <a:t>Population and pure numbers will not solve this issue we need to focus on all people as options and lead youth to career pathways</a:t>
            </a:r>
          </a:p>
          <a:p>
            <a:endParaRPr lang="en-US" dirty="0"/>
          </a:p>
        </p:txBody>
      </p:sp>
      <p:sp>
        <p:nvSpPr>
          <p:cNvPr id="4" name="Slide Number Placeholder 3"/>
          <p:cNvSpPr>
            <a:spLocks noGrp="1"/>
          </p:cNvSpPr>
          <p:nvPr>
            <p:ph type="sldNum" sz="quarter" idx="5"/>
          </p:nvPr>
        </p:nvSpPr>
        <p:spPr/>
        <p:txBody>
          <a:bodyPr/>
          <a:lstStyle/>
          <a:p>
            <a:fld id="{8B933B66-447C-4060-B863-197DB0E9E7FD}" type="slidenum">
              <a:rPr lang="en-US" smtClean="0"/>
              <a:t>4</a:t>
            </a:fld>
            <a:endParaRPr lang="en-US"/>
          </a:p>
        </p:txBody>
      </p:sp>
    </p:spTree>
    <p:extLst>
      <p:ext uri="{BB962C8B-B14F-4D97-AF65-F5344CB8AC3E}">
        <p14:creationId xmlns:p14="http://schemas.microsoft.com/office/powerpoint/2010/main" val="954309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933B66-447C-4060-B863-197DB0E9E7FD}" type="slidenum">
              <a:rPr lang="en-US" smtClean="0"/>
              <a:t>5</a:t>
            </a:fld>
            <a:endParaRPr lang="en-US"/>
          </a:p>
        </p:txBody>
      </p:sp>
    </p:spTree>
    <p:extLst>
      <p:ext uri="{BB962C8B-B14F-4D97-AF65-F5344CB8AC3E}">
        <p14:creationId xmlns:p14="http://schemas.microsoft.com/office/powerpoint/2010/main" val="1477376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933B66-447C-4060-B863-197DB0E9E7FD}" type="slidenum">
              <a:rPr lang="en-US" smtClean="0"/>
              <a:t>7</a:t>
            </a:fld>
            <a:endParaRPr lang="en-US"/>
          </a:p>
        </p:txBody>
      </p:sp>
    </p:spTree>
    <p:extLst>
      <p:ext uri="{BB962C8B-B14F-4D97-AF65-F5344CB8AC3E}">
        <p14:creationId xmlns:p14="http://schemas.microsoft.com/office/powerpoint/2010/main" val="2132489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6.svg"/><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1.sv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4.sv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1.sv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8.svg"/></Relationships>
</file>

<file path=ppt/slides/_rels/slide1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0.sv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28.svg"/></Relationships>
</file>

<file path=ppt/slides/_rels/slide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5.svg"/><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36.svg"/></Relationships>
</file>

<file path=ppt/slides/_rels/slide1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5.sv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6.sv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5.sv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sv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46.jpeg"/><Relationship Id="rId2"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36.svg"/></Relationships>
</file>

<file path=ppt/slides/_rels/slide23.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19.png"/><Relationship Id="rId2" Type="http://schemas.openxmlformats.org/officeDocument/2006/relationships/image" Target="../media/image47.sv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8.svg"/><Relationship Id="rId4" Type="http://schemas.openxmlformats.org/officeDocument/2006/relationships/image" Target="../media/image25.sv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6.svg"/><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0290" y="-415127"/>
            <a:ext cx="19146704" cy="10935372"/>
          </a:xfrm>
          <a:custGeom>
            <a:avLst/>
            <a:gdLst/>
            <a:ahLst/>
            <a:cxnLst/>
            <a:rect l="l" t="t" r="r" b="b"/>
            <a:pathLst>
              <a:path w="19146704" h="10935372">
                <a:moveTo>
                  <a:pt x="0" y="0"/>
                </a:moveTo>
                <a:lnTo>
                  <a:pt x="19146703" y="0"/>
                </a:lnTo>
                <a:lnTo>
                  <a:pt x="19146703" y="10935372"/>
                </a:lnTo>
                <a:lnTo>
                  <a:pt x="0" y="10935372"/>
                </a:lnTo>
                <a:lnTo>
                  <a:pt x="0" y="0"/>
                </a:lnTo>
                <a:close/>
              </a:path>
            </a:pathLst>
          </a:custGeom>
          <a:blipFill>
            <a:blip>
              <a:alphaModFix amt="10999"/>
              <a:extLst>
                <a:ext uri="{96DAC541-7B7A-43D3-8B79-37D633B846F1}">
                  <asvg:svgBlip xmlns:asvg="http://schemas.microsoft.com/office/drawing/2016/SVG/main" r:embed="rId2"/>
                </a:ext>
              </a:extLst>
            </a:blip>
            <a:stretch>
              <a:fillRect l="-12374" t="-5384" b="-48413"/>
            </a:stretch>
          </a:blipFill>
        </p:spPr>
        <p:txBody>
          <a:bodyPr/>
          <a:lstStyle/>
          <a:p>
            <a:endParaRPr lang="en-US"/>
          </a:p>
        </p:txBody>
      </p:sp>
      <p:sp>
        <p:nvSpPr>
          <p:cNvPr id="3" name="Freeform 3"/>
          <p:cNvSpPr/>
          <p:nvPr/>
        </p:nvSpPr>
        <p:spPr>
          <a:xfrm>
            <a:off x="5154942" y="202818"/>
            <a:ext cx="8056239" cy="3464183"/>
          </a:xfrm>
          <a:custGeom>
            <a:avLst/>
            <a:gdLst/>
            <a:ahLst/>
            <a:cxnLst/>
            <a:rect l="l" t="t" r="r" b="b"/>
            <a:pathLst>
              <a:path w="8056239" h="3464183">
                <a:moveTo>
                  <a:pt x="0" y="0"/>
                </a:moveTo>
                <a:lnTo>
                  <a:pt x="8056239" y="0"/>
                </a:lnTo>
                <a:lnTo>
                  <a:pt x="8056239" y="3464183"/>
                </a:lnTo>
                <a:lnTo>
                  <a:pt x="0" y="3464183"/>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42862" y="4784270"/>
            <a:ext cx="18288000" cy="1508105"/>
          </a:xfrm>
          <a:prstGeom prst="rect">
            <a:avLst/>
          </a:prstGeom>
        </p:spPr>
        <p:txBody>
          <a:bodyPr lIns="0" tIns="0" rIns="0" bIns="0" rtlCol="0" anchor="t">
            <a:spAutoFit/>
          </a:bodyPr>
          <a:lstStyle/>
          <a:p>
            <a:pPr algn="ctr">
              <a:lnSpc>
                <a:spcPts val="13999"/>
              </a:lnSpc>
            </a:pPr>
            <a:r>
              <a:rPr lang="en-US" sz="7200" b="1">
                <a:solidFill>
                  <a:srgbClr val="000000"/>
                </a:solidFill>
                <a:latin typeface="Futura Bold"/>
                <a:ea typeface="Futura Bold"/>
                <a:cs typeface="Futura Bold"/>
                <a:sym typeface="Futura Bold"/>
              </a:rPr>
              <a:t>Supporting Your Business</a:t>
            </a:r>
            <a:endParaRPr lang="en-US" sz="7200" b="1">
              <a:solidFill>
                <a:srgbClr val="000000"/>
              </a:solidFill>
              <a:latin typeface="Futura Bold"/>
              <a:ea typeface="Futura Bold"/>
              <a:cs typeface="Futura Bold"/>
            </a:endParaRPr>
          </a:p>
        </p:txBody>
      </p:sp>
      <p:sp>
        <p:nvSpPr>
          <p:cNvPr id="5" name="TextBox 5"/>
          <p:cNvSpPr txBox="1"/>
          <p:nvPr/>
        </p:nvSpPr>
        <p:spPr>
          <a:xfrm>
            <a:off x="0" y="8021334"/>
            <a:ext cx="17596435" cy="1209947"/>
          </a:xfrm>
          <a:prstGeom prst="rect">
            <a:avLst/>
          </a:prstGeom>
        </p:spPr>
        <p:txBody>
          <a:bodyPr lIns="0" tIns="0" rIns="0" bIns="0" rtlCol="0" anchor="t">
            <a:spAutoFit/>
          </a:bodyPr>
          <a:lstStyle/>
          <a:p>
            <a:pPr algn="r">
              <a:lnSpc>
                <a:spcPts val="4900"/>
              </a:lnSpc>
            </a:pPr>
            <a:r>
              <a:rPr lang="en-US" sz="3500" dirty="0">
                <a:solidFill>
                  <a:srgbClr val="000000"/>
                </a:solidFill>
                <a:latin typeface="Futura"/>
                <a:ea typeface="Futura"/>
                <a:cs typeface="Futura"/>
                <a:sym typeface="Futura"/>
              </a:rPr>
              <a:t>Southern Lancaster County Chamber</a:t>
            </a:r>
          </a:p>
          <a:p>
            <a:pPr algn="r">
              <a:lnSpc>
                <a:spcPts val="4900"/>
              </a:lnSpc>
            </a:pPr>
            <a:r>
              <a:rPr lang="en-US" sz="3500" dirty="0">
                <a:latin typeface="Futura"/>
              </a:rPr>
              <a:t>04/09/26</a:t>
            </a:r>
          </a:p>
        </p:txBody>
      </p:sp>
    </p:spTree>
    <p:extLst>
      <p:ext uri="{BB962C8B-B14F-4D97-AF65-F5344CB8AC3E}">
        <p14:creationId xmlns:p14="http://schemas.microsoft.com/office/powerpoint/2010/main" val="7559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536793"/>
            <a:ext cx="3892340" cy="4265647"/>
          </a:xfrm>
          <a:custGeom>
            <a:avLst/>
            <a:gdLst/>
            <a:ahLst/>
            <a:cxnLst/>
            <a:rect l="l" t="t" r="r" b="b"/>
            <a:pathLst>
              <a:path w="3892340" h="4265647">
                <a:moveTo>
                  <a:pt x="3892340" y="4265647"/>
                </a:moveTo>
                <a:lnTo>
                  <a:pt x="0" y="4265647"/>
                </a:lnTo>
                <a:lnTo>
                  <a:pt x="0" y="0"/>
                </a:lnTo>
                <a:lnTo>
                  <a:pt x="3892340" y="0"/>
                </a:lnTo>
                <a:lnTo>
                  <a:pt x="3892340" y="4265647"/>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grpSp>
        <p:nvGrpSpPr>
          <p:cNvPr id="3" name="Group 3"/>
          <p:cNvGrpSpPr/>
          <p:nvPr/>
        </p:nvGrpSpPr>
        <p:grpSpPr>
          <a:xfrm>
            <a:off x="1028700" y="3544788"/>
            <a:ext cx="8666171" cy="3667803"/>
            <a:chOff x="0" y="0"/>
            <a:chExt cx="2282448" cy="966006"/>
          </a:xfrm>
        </p:grpSpPr>
        <p:sp>
          <p:nvSpPr>
            <p:cNvPr id="4" name="Freeform 4"/>
            <p:cNvSpPr/>
            <p:nvPr/>
          </p:nvSpPr>
          <p:spPr>
            <a:xfrm>
              <a:off x="0" y="0"/>
              <a:ext cx="2282448" cy="966006"/>
            </a:xfrm>
            <a:custGeom>
              <a:avLst/>
              <a:gdLst/>
              <a:ahLst/>
              <a:cxnLst/>
              <a:rect l="l" t="t" r="r" b="b"/>
              <a:pathLst>
                <a:path w="2282448" h="966006">
                  <a:moveTo>
                    <a:pt x="62534" y="0"/>
                  </a:moveTo>
                  <a:lnTo>
                    <a:pt x="2219914" y="0"/>
                  </a:lnTo>
                  <a:cubicBezTo>
                    <a:pt x="2254451" y="0"/>
                    <a:pt x="2282448" y="27998"/>
                    <a:pt x="2282448" y="62534"/>
                  </a:cubicBezTo>
                  <a:lnTo>
                    <a:pt x="2282448" y="903471"/>
                  </a:lnTo>
                  <a:cubicBezTo>
                    <a:pt x="2282448" y="938008"/>
                    <a:pt x="2254451" y="966006"/>
                    <a:pt x="2219914" y="966006"/>
                  </a:cubicBezTo>
                  <a:lnTo>
                    <a:pt x="62534" y="966006"/>
                  </a:lnTo>
                  <a:cubicBezTo>
                    <a:pt x="27998" y="966006"/>
                    <a:pt x="0" y="938008"/>
                    <a:pt x="0" y="903471"/>
                  </a:cubicBezTo>
                  <a:lnTo>
                    <a:pt x="0" y="62534"/>
                  </a:lnTo>
                  <a:cubicBezTo>
                    <a:pt x="0" y="27998"/>
                    <a:pt x="27998" y="0"/>
                    <a:pt x="62534" y="0"/>
                  </a:cubicBezTo>
                  <a:close/>
                </a:path>
              </a:pathLst>
            </a:custGeom>
            <a:solidFill>
              <a:srgbClr val="003594"/>
            </a:solidFill>
          </p:spPr>
          <p:txBody>
            <a:bodyPr/>
            <a:lstStyle/>
            <a:p>
              <a:endParaRPr lang="en-US"/>
            </a:p>
          </p:txBody>
        </p:sp>
        <p:sp>
          <p:nvSpPr>
            <p:cNvPr id="5" name="TextBox 5"/>
            <p:cNvSpPr txBox="1"/>
            <p:nvPr/>
          </p:nvSpPr>
          <p:spPr>
            <a:xfrm>
              <a:off x="0" y="-38100"/>
              <a:ext cx="2282448" cy="1004106"/>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613904" y="9258300"/>
            <a:ext cx="19398061" cy="1289940"/>
            <a:chOff x="0" y="0"/>
            <a:chExt cx="5108954" cy="339737"/>
          </a:xfrm>
        </p:grpSpPr>
        <p:sp>
          <p:nvSpPr>
            <p:cNvPr id="7" name="Freeform 7"/>
            <p:cNvSpPr/>
            <p:nvPr/>
          </p:nvSpPr>
          <p:spPr>
            <a:xfrm>
              <a:off x="0" y="0"/>
              <a:ext cx="5108954" cy="339737"/>
            </a:xfrm>
            <a:custGeom>
              <a:avLst/>
              <a:gdLst/>
              <a:ahLst/>
              <a:cxnLst/>
              <a:rect l="l" t="t" r="r" b="b"/>
              <a:pathLst>
                <a:path w="5108954" h="339737">
                  <a:moveTo>
                    <a:pt x="20355" y="0"/>
                  </a:moveTo>
                  <a:lnTo>
                    <a:pt x="5088600" y="0"/>
                  </a:lnTo>
                  <a:cubicBezTo>
                    <a:pt x="5093998" y="0"/>
                    <a:pt x="5099176" y="2144"/>
                    <a:pt x="5102993" y="5962"/>
                  </a:cubicBezTo>
                  <a:cubicBezTo>
                    <a:pt x="5106810" y="9779"/>
                    <a:pt x="5108954" y="14956"/>
                    <a:pt x="5108954" y="20355"/>
                  </a:cubicBezTo>
                  <a:lnTo>
                    <a:pt x="5108954" y="319383"/>
                  </a:lnTo>
                  <a:cubicBezTo>
                    <a:pt x="5108954" y="324781"/>
                    <a:pt x="5106810" y="329958"/>
                    <a:pt x="5102993" y="333776"/>
                  </a:cubicBezTo>
                  <a:cubicBezTo>
                    <a:pt x="5099176" y="337593"/>
                    <a:pt x="5093998" y="339737"/>
                    <a:pt x="5088600" y="339737"/>
                  </a:cubicBezTo>
                  <a:lnTo>
                    <a:pt x="20355" y="339737"/>
                  </a:lnTo>
                  <a:cubicBezTo>
                    <a:pt x="9113" y="339737"/>
                    <a:pt x="0" y="330624"/>
                    <a:pt x="0" y="319383"/>
                  </a:cubicBezTo>
                  <a:lnTo>
                    <a:pt x="0" y="20355"/>
                  </a:lnTo>
                  <a:cubicBezTo>
                    <a:pt x="0" y="9113"/>
                    <a:pt x="9113" y="0"/>
                    <a:pt x="20355" y="0"/>
                  </a:cubicBezTo>
                  <a:close/>
                </a:path>
              </a:pathLst>
            </a:custGeom>
            <a:solidFill>
              <a:srgbClr val="CB333B"/>
            </a:solidFill>
          </p:spPr>
          <p:txBody>
            <a:bodyPr/>
            <a:lstStyle/>
            <a:p>
              <a:endParaRPr lang="en-US"/>
            </a:p>
          </p:txBody>
        </p:sp>
        <p:sp>
          <p:nvSpPr>
            <p:cNvPr id="8" name="TextBox 8"/>
            <p:cNvSpPr txBox="1"/>
            <p:nvPr/>
          </p:nvSpPr>
          <p:spPr>
            <a:xfrm>
              <a:off x="0" y="-38100"/>
              <a:ext cx="5108954" cy="377837"/>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1665646" y="2150460"/>
            <a:ext cx="6671332" cy="1003935"/>
          </a:xfrm>
          <a:prstGeom prst="rect">
            <a:avLst/>
          </a:prstGeom>
        </p:spPr>
        <p:txBody>
          <a:bodyPr lIns="0" tIns="0" rIns="0" bIns="0" rtlCol="0" anchor="t">
            <a:spAutoFit/>
          </a:bodyPr>
          <a:lstStyle/>
          <a:p>
            <a:pPr algn="l">
              <a:lnSpc>
                <a:spcPts val="7769"/>
              </a:lnSpc>
            </a:pPr>
            <a:r>
              <a:rPr lang="en-US" sz="6999" b="1" spc="-20">
                <a:solidFill>
                  <a:srgbClr val="CB333B"/>
                </a:solidFill>
                <a:latin typeface="Canva Sans Bold"/>
                <a:ea typeface="Canva Sans Bold"/>
                <a:cs typeface="Canva Sans Bold"/>
                <a:sym typeface="Canva Sans Bold"/>
              </a:rPr>
              <a:t>DEPARTMENTS</a:t>
            </a:r>
          </a:p>
        </p:txBody>
      </p:sp>
      <p:sp>
        <p:nvSpPr>
          <p:cNvPr id="10" name="Freeform 10"/>
          <p:cNvSpPr/>
          <p:nvPr/>
        </p:nvSpPr>
        <p:spPr>
          <a:xfrm flipH="1">
            <a:off x="15709545" y="-536793"/>
            <a:ext cx="2763574" cy="2763574"/>
          </a:xfrm>
          <a:custGeom>
            <a:avLst/>
            <a:gdLst/>
            <a:ahLst/>
            <a:cxnLst/>
            <a:rect l="l" t="t" r="r" b="b"/>
            <a:pathLst>
              <a:path w="2763574" h="2763574">
                <a:moveTo>
                  <a:pt x="2763574" y="0"/>
                </a:moveTo>
                <a:lnTo>
                  <a:pt x="0" y="0"/>
                </a:lnTo>
                <a:lnTo>
                  <a:pt x="0" y="2763574"/>
                </a:lnTo>
                <a:lnTo>
                  <a:pt x="2763574" y="2763574"/>
                </a:lnTo>
                <a:lnTo>
                  <a:pt x="2763574"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8540137" y="2441171"/>
            <a:ext cx="1461456" cy="365364"/>
          </a:xfrm>
          <a:custGeom>
            <a:avLst/>
            <a:gdLst/>
            <a:ahLst/>
            <a:cxnLst/>
            <a:rect l="l" t="t" r="r" b="b"/>
            <a:pathLst>
              <a:path w="1461456" h="365364">
                <a:moveTo>
                  <a:pt x="0" y="0"/>
                </a:moveTo>
                <a:lnTo>
                  <a:pt x="1461456" y="0"/>
                </a:lnTo>
                <a:lnTo>
                  <a:pt x="1461456" y="365364"/>
                </a:lnTo>
                <a:lnTo>
                  <a:pt x="0" y="36536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a:off x="7945164" y="-1505861"/>
            <a:ext cx="3101891" cy="3101891"/>
          </a:xfrm>
          <a:custGeom>
            <a:avLst/>
            <a:gdLst/>
            <a:ahLst/>
            <a:cxnLst/>
            <a:rect l="l" t="t" r="r" b="b"/>
            <a:pathLst>
              <a:path w="3101891" h="3101891">
                <a:moveTo>
                  <a:pt x="0" y="0"/>
                </a:moveTo>
                <a:lnTo>
                  <a:pt x="3101891" y="0"/>
                </a:lnTo>
                <a:lnTo>
                  <a:pt x="3101891" y="3101892"/>
                </a:lnTo>
                <a:lnTo>
                  <a:pt x="0" y="310189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0522131" y="3094344"/>
            <a:ext cx="7061856" cy="5296392"/>
          </a:xfrm>
          <a:custGeom>
            <a:avLst/>
            <a:gdLst/>
            <a:ahLst/>
            <a:cxnLst/>
            <a:rect l="l" t="t" r="r" b="b"/>
            <a:pathLst>
              <a:path w="7061856" h="5296392">
                <a:moveTo>
                  <a:pt x="0" y="0"/>
                </a:moveTo>
                <a:lnTo>
                  <a:pt x="7061856" y="0"/>
                </a:lnTo>
                <a:lnTo>
                  <a:pt x="7061856" y="5296393"/>
                </a:lnTo>
                <a:lnTo>
                  <a:pt x="0" y="5296393"/>
                </a:lnTo>
                <a:lnTo>
                  <a:pt x="0" y="0"/>
                </a:lnTo>
                <a:close/>
              </a:path>
            </a:pathLst>
          </a:custGeom>
          <a:blipFill>
            <a:blip r:embed="rId6"/>
            <a:stretch>
              <a:fillRect/>
            </a:stretch>
          </a:blipFill>
        </p:spPr>
        <p:txBody>
          <a:bodyPr/>
          <a:lstStyle/>
          <a:p>
            <a:endParaRPr lang="en-US"/>
          </a:p>
        </p:txBody>
      </p:sp>
      <p:sp>
        <p:nvSpPr>
          <p:cNvPr id="14" name="TextBox 14"/>
          <p:cNvSpPr txBox="1"/>
          <p:nvPr/>
        </p:nvSpPr>
        <p:spPr>
          <a:xfrm>
            <a:off x="1361090" y="4233679"/>
            <a:ext cx="8135020" cy="2288286"/>
          </a:xfrm>
          <a:prstGeom prst="rect">
            <a:avLst/>
          </a:prstGeom>
        </p:spPr>
        <p:txBody>
          <a:bodyPr lIns="0" tIns="0" rIns="0" bIns="0" rtlCol="0" anchor="t">
            <a:spAutoFit/>
          </a:bodyPr>
          <a:lstStyle/>
          <a:p>
            <a:pPr marL="669311" lvl="1" indent="-334655" algn="l">
              <a:lnSpc>
                <a:spcPts val="3627"/>
              </a:lnSpc>
              <a:buFont typeface="Arial"/>
              <a:buChar char="•"/>
            </a:pPr>
            <a:r>
              <a:rPr lang="en-US" sz="3100" b="1" spc="-9">
                <a:solidFill>
                  <a:srgbClr val="FFFFFF"/>
                </a:solidFill>
                <a:latin typeface="Canva Sans Bold"/>
                <a:ea typeface="Canva Sans Bold"/>
                <a:cs typeface="Canva Sans Bold"/>
                <a:sym typeface="Canva Sans Bold"/>
              </a:rPr>
              <a:t>Adult and Dislocated Workers (WIOA)</a:t>
            </a:r>
          </a:p>
          <a:p>
            <a:pPr marL="669311" lvl="1" indent="-334655" algn="l">
              <a:lnSpc>
                <a:spcPts val="3627"/>
              </a:lnSpc>
              <a:buFont typeface="Arial"/>
              <a:buChar char="•"/>
            </a:pPr>
            <a:r>
              <a:rPr lang="en-US" sz="3100" b="1" spc="-9">
                <a:solidFill>
                  <a:srgbClr val="FFFFFF"/>
                </a:solidFill>
                <a:latin typeface="Canva Sans Bold"/>
                <a:ea typeface="Canva Sans Bold"/>
                <a:cs typeface="Canva Sans Bold"/>
                <a:sym typeface="Canva Sans Bold"/>
              </a:rPr>
              <a:t>Youth and Young Adults</a:t>
            </a:r>
          </a:p>
          <a:p>
            <a:pPr marL="669311" lvl="1" indent="-334655" algn="l">
              <a:lnSpc>
                <a:spcPts val="3627"/>
              </a:lnSpc>
              <a:buFont typeface="Arial"/>
              <a:buChar char="•"/>
            </a:pPr>
            <a:r>
              <a:rPr lang="en-US" sz="3100" b="1" spc="-9">
                <a:solidFill>
                  <a:srgbClr val="FFFFFF"/>
                </a:solidFill>
                <a:latin typeface="Canva Sans Bold"/>
                <a:ea typeface="Canva Sans Bold"/>
                <a:cs typeface="Canva Sans Bold"/>
                <a:sym typeface="Canva Sans Bold"/>
              </a:rPr>
              <a:t>Office of Vocational Rehabilition (OVR)</a:t>
            </a:r>
          </a:p>
          <a:p>
            <a:pPr marL="669311" lvl="1" indent="-334655" algn="l">
              <a:lnSpc>
                <a:spcPts val="3627"/>
              </a:lnSpc>
              <a:buFont typeface="Arial"/>
              <a:buChar char="•"/>
            </a:pPr>
            <a:r>
              <a:rPr lang="en-US" sz="3100" b="1" spc="-9">
                <a:solidFill>
                  <a:srgbClr val="FFFFFF"/>
                </a:solidFill>
                <a:latin typeface="Canva Sans Bold"/>
                <a:ea typeface="Canva Sans Bold"/>
                <a:cs typeface="Canva Sans Bold"/>
                <a:sym typeface="Canva Sans Bold"/>
              </a:rPr>
              <a:t>Veteran Services</a:t>
            </a:r>
          </a:p>
          <a:p>
            <a:pPr marL="669311" lvl="1" indent="-334655" algn="l">
              <a:lnSpc>
                <a:spcPts val="3627"/>
              </a:lnSpc>
              <a:buFont typeface="Arial"/>
              <a:buChar char="•"/>
            </a:pPr>
            <a:r>
              <a:rPr lang="en-US" sz="3100" b="1" spc="-9">
                <a:solidFill>
                  <a:srgbClr val="FFFFFF"/>
                </a:solidFill>
                <a:latin typeface="Canva Sans Bold"/>
                <a:ea typeface="Canva Sans Bold"/>
                <a:cs typeface="Canva Sans Bold"/>
                <a:sym typeface="Canva Sans Bold"/>
              </a:rPr>
              <a:t>Buisness Services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3904" y="9258300"/>
            <a:ext cx="19398061" cy="1289940"/>
            <a:chOff x="0" y="0"/>
            <a:chExt cx="5108954" cy="339737"/>
          </a:xfrm>
        </p:grpSpPr>
        <p:sp>
          <p:nvSpPr>
            <p:cNvPr id="3" name="Freeform 3"/>
            <p:cNvSpPr/>
            <p:nvPr/>
          </p:nvSpPr>
          <p:spPr>
            <a:xfrm>
              <a:off x="0" y="0"/>
              <a:ext cx="5108954" cy="339737"/>
            </a:xfrm>
            <a:custGeom>
              <a:avLst/>
              <a:gdLst/>
              <a:ahLst/>
              <a:cxnLst/>
              <a:rect l="l" t="t" r="r" b="b"/>
              <a:pathLst>
                <a:path w="5108954" h="339737">
                  <a:moveTo>
                    <a:pt x="20355" y="0"/>
                  </a:moveTo>
                  <a:lnTo>
                    <a:pt x="5088600" y="0"/>
                  </a:lnTo>
                  <a:cubicBezTo>
                    <a:pt x="5093998" y="0"/>
                    <a:pt x="5099176" y="2144"/>
                    <a:pt x="5102993" y="5962"/>
                  </a:cubicBezTo>
                  <a:cubicBezTo>
                    <a:pt x="5106810" y="9779"/>
                    <a:pt x="5108954" y="14956"/>
                    <a:pt x="5108954" y="20355"/>
                  </a:cubicBezTo>
                  <a:lnTo>
                    <a:pt x="5108954" y="319383"/>
                  </a:lnTo>
                  <a:cubicBezTo>
                    <a:pt x="5108954" y="324781"/>
                    <a:pt x="5106810" y="329958"/>
                    <a:pt x="5102993" y="333776"/>
                  </a:cubicBezTo>
                  <a:cubicBezTo>
                    <a:pt x="5099176" y="337593"/>
                    <a:pt x="5093998" y="339737"/>
                    <a:pt x="5088600" y="339737"/>
                  </a:cubicBezTo>
                  <a:lnTo>
                    <a:pt x="20355" y="339737"/>
                  </a:lnTo>
                  <a:cubicBezTo>
                    <a:pt x="9113" y="339737"/>
                    <a:pt x="0" y="330624"/>
                    <a:pt x="0" y="319383"/>
                  </a:cubicBezTo>
                  <a:lnTo>
                    <a:pt x="0" y="20355"/>
                  </a:lnTo>
                  <a:cubicBezTo>
                    <a:pt x="0" y="9113"/>
                    <a:pt x="9113" y="0"/>
                    <a:pt x="20355" y="0"/>
                  </a:cubicBezTo>
                  <a:close/>
                </a:path>
              </a:pathLst>
            </a:custGeom>
            <a:solidFill>
              <a:srgbClr val="CB333B"/>
            </a:solidFill>
          </p:spPr>
          <p:txBody>
            <a:bodyPr/>
            <a:lstStyle/>
            <a:p>
              <a:endParaRPr lang="en-US"/>
            </a:p>
          </p:txBody>
        </p:sp>
        <p:sp>
          <p:nvSpPr>
            <p:cNvPr id="4" name="TextBox 4"/>
            <p:cNvSpPr txBox="1"/>
            <p:nvPr/>
          </p:nvSpPr>
          <p:spPr>
            <a:xfrm>
              <a:off x="0" y="-38100"/>
              <a:ext cx="5108954" cy="37783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8843001" y="3561378"/>
            <a:ext cx="8855738" cy="4417297"/>
            <a:chOff x="0" y="0"/>
            <a:chExt cx="2332375" cy="1163403"/>
          </a:xfrm>
        </p:grpSpPr>
        <p:sp>
          <p:nvSpPr>
            <p:cNvPr id="6" name="Freeform 6"/>
            <p:cNvSpPr/>
            <p:nvPr/>
          </p:nvSpPr>
          <p:spPr>
            <a:xfrm>
              <a:off x="0" y="0"/>
              <a:ext cx="2332375" cy="1163403"/>
            </a:xfrm>
            <a:custGeom>
              <a:avLst/>
              <a:gdLst/>
              <a:ahLst/>
              <a:cxnLst/>
              <a:rect l="l" t="t" r="r" b="b"/>
              <a:pathLst>
                <a:path w="2332375" h="1163403">
                  <a:moveTo>
                    <a:pt x="61196" y="0"/>
                  </a:moveTo>
                  <a:lnTo>
                    <a:pt x="2271180" y="0"/>
                  </a:lnTo>
                  <a:cubicBezTo>
                    <a:pt x="2287410" y="0"/>
                    <a:pt x="2302975" y="6447"/>
                    <a:pt x="2314452" y="17924"/>
                  </a:cubicBezTo>
                  <a:cubicBezTo>
                    <a:pt x="2325928" y="29400"/>
                    <a:pt x="2332375" y="44966"/>
                    <a:pt x="2332375" y="61196"/>
                  </a:cubicBezTo>
                  <a:lnTo>
                    <a:pt x="2332375" y="1102207"/>
                  </a:lnTo>
                  <a:cubicBezTo>
                    <a:pt x="2332375" y="1118438"/>
                    <a:pt x="2325928" y="1134003"/>
                    <a:pt x="2314452" y="1145479"/>
                  </a:cubicBezTo>
                  <a:cubicBezTo>
                    <a:pt x="2302975" y="1156956"/>
                    <a:pt x="2287410" y="1163403"/>
                    <a:pt x="2271180" y="1163403"/>
                  </a:cubicBezTo>
                  <a:lnTo>
                    <a:pt x="61196" y="1163403"/>
                  </a:lnTo>
                  <a:cubicBezTo>
                    <a:pt x="44966" y="1163403"/>
                    <a:pt x="29400" y="1156956"/>
                    <a:pt x="17924" y="1145479"/>
                  </a:cubicBezTo>
                  <a:cubicBezTo>
                    <a:pt x="6447" y="1134003"/>
                    <a:pt x="0" y="1118438"/>
                    <a:pt x="0" y="1102207"/>
                  </a:cubicBezTo>
                  <a:lnTo>
                    <a:pt x="0" y="61196"/>
                  </a:lnTo>
                  <a:cubicBezTo>
                    <a:pt x="0" y="44966"/>
                    <a:pt x="6447" y="29400"/>
                    <a:pt x="17924" y="17924"/>
                  </a:cubicBezTo>
                  <a:cubicBezTo>
                    <a:pt x="29400" y="6447"/>
                    <a:pt x="44966" y="0"/>
                    <a:pt x="61196" y="0"/>
                  </a:cubicBezTo>
                  <a:close/>
                </a:path>
              </a:pathLst>
            </a:custGeom>
            <a:solidFill>
              <a:srgbClr val="003594"/>
            </a:solidFill>
          </p:spPr>
          <p:txBody>
            <a:bodyPr/>
            <a:lstStyle/>
            <a:p>
              <a:endParaRPr lang="en-US"/>
            </a:p>
          </p:txBody>
        </p:sp>
        <p:sp>
          <p:nvSpPr>
            <p:cNvPr id="7" name="TextBox 7"/>
            <p:cNvSpPr txBox="1"/>
            <p:nvPr/>
          </p:nvSpPr>
          <p:spPr>
            <a:xfrm>
              <a:off x="0" y="-38100"/>
              <a:ext cx="2332375" cy="1201503"/>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28101" y="-193962"/>
            <a:ext cx="3470026" cy="3470026"/>
          </a:xfrm>
          <a:custGeom>
            <a:avLst/>
            <a:gdLst/>
            <a:ahLst/>
            <a:cxnLst/>
            <a:rect l="l" t="t" r="r" b="b"/>
            <a:pathLst>
              <a:path w="3470026" h="3470026">
                <a:moveTo>
                  <a:pt x="0" y="0"/>
                </a:moveTo>
                <a:lnTo>
                  <a:pt x="3470027" y="0"/>
                </a:lnTo>
                <a:lnTo>
                  <a:pt x="3470027" y="3470027"/>
                </a:lnTo>
                <a:lnTo>
                  <a:pt x="0" y="3470027"/>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9" name="Freeform 9"/>
          <p:cNvSpPr/>
          <p:nvPr/>
        </p:nvSpPr>
        <p:spPr>
          <a:xfrm>
            <a:off x="15523976" y="-1731124"/>
            <a:ext cx="4349527" cy="4349527"/>
          </a:xfrm>
          <a:custGeom>
            <a:avLst/>
            <a:gdLst/>
            <a:ahLst/>
            <a:cxnLst/>
            <a:rect l="l" t="t" r="r" b="b"/>
            <a:pathLst>
              <a:path w="4349527" h="4349527">
                <a:moveTo>
                  <a:pt x="0" y="0"/>
                </a:moveTo>
                <a:lnTo>
                  <a:pt x="4349527" y="0"/>
                </a:lnTo>
                <a:lnTo>
                  <a:pt x="4349527" y="4349527"/>
                </a:lnTo>
                <a:lnTo>
                  <a:pt x="0" y="434952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TextBox 10"/>
          <p:cNvSpPr txBox="1"/>
          <p:nvPr/>
        </p:nvSpPr>
        <p:spPr>
          <a:xfrm>
            <a:off x="2793635" y="1800196"/>
            <a:ext cx="13702227" cy="920679"/>
          </a:xfrm>
          <a:prstGeom prst="rect">
            <a:avLst/>
          </a:prstGeom>
        </p:spPr>
        <p:txBody>
          <a:bodyPr lIns="0" tIns="0" rIns="0" bIns="0" rtlCol="0" anchor="t">
            <a:spAutoFit/>
          </a:bodyPr>
          <a:lstStyle/>
          <a:p>
            <a:pPr algn="ctr">
              <a:lnSpc>
                <a:spcPts val="6815"/>
              </a:lnSpc>
            </a:pPr>
            <a:r>
              <a:rPr lang="en-US" sz="6815" b="1" spc="-20">
                <a:solidFill>
                  <a:srgbClr val="CB333B"/>
                </a:solidFill>
                <a:latin typeface="Canva Sans Bold"/>
                <a:ea typeface="Canva Sans Bold"/>
                <a:cs typeface="Canva Sans Bold"/>
                <a:sym typeface="Canva Sans Bold"/>
              </a:rPr>
              <a:t>OUR SERVICES: SELF SERVICE</a:t>
            </a:r>
          </a:p>
        </p:txBody>
      </p:sp>
      <p:sp>
        <p:nvSpPr>
          <p:cNvPr id="11" name="TextBox 11"/>
          <p:cNvSpPr txBox="1"/>
          <p:nvPr/>
        </p:nvSpPr>
        <p:spPr>
          <a:xfrm>
            <a:off x="9306224" y="3706911"/>
            <a:ext cx="7929293" cy="4031234"/>
          </a:xfrm>
          <a:prstGeom prst="rect">
            <a:avLst/>
          </a:prstGeom>
        </p:spPr>
        <p:txBody>
          <a:bodyPr lIns="0" tIns="0" rIns="0" bIns="0" rtlCol="0" anchor="t">
            <a:spAutoFit/>
          </a:bodyPr>
          <a:lstStyle/>
          <a:p>
            <a:pPr algn="ctr">
              <a:lnSpc>
                <a:spcPts val="3538"/>
              </a:lnSpc>
            </a:pPr>
            <a:r>
              <a:rPr lang="en-US" sz="2900" b="1" spc="-8">
                <a:solidFill>
                  <a:srgbClr val="FFFFFF"/>
                </a:solidFill>
                <a:latin typeface="Canva Sans Bold"/>
                <a:ea typeface="Canva Sans Bold"/>
                <a:cs typeface="Canva Sans Bold"/>
                <a:sym typeface="Canva Sans Bold"/>
              </a:rPr>
              <a:t>There are options for job seekers to job seek for opportunities on their own. We have services available to the public such as our Career Resource Center, online job search through pacareerlink.org, and learning resources such as SkillUp, O*NET, and Big Interview! This is great for those who are self-starters and are eager to get started without assistance.</a:t>
            </a:r>
          </a:p>
        </p:txBody>
      </p:sp>
      <p:pic>
        <p:nvPicPr>
          <p:cNvPr id="11266" name="Picture 2">
            <a:extLst>
              <a:ext uri="{FF2B5EF4-FFF2-40B4-BE49-F238E27FC236}">
                <a16:creationId xmlns:a16="http://schemas.microsoft.com/office/drawing/2014/main" id="{833CC196-7D7C-2DB4-0EF3-A40FE21D31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395677"/>
            <a:ext cx="7315200" cy="54682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3904" y="9258300"/>
            <a:ext cx="19398061" cy="1289940"/>
            <a:chOff x="0" y="0"/>
            <a:chExt cx="5108954" cy="339737"/>
          </a:xfrm>
        </p:grpSpPr>
        <p:sp>
          <p:nvSpPr>
            <p:cNvPr id="3" name="Freeform 3"/>
            <p:cNvSpPr/>
            <p:nvPr/>
          </p:nvSpPr>
          <p:spPr>
            <a:xfrm>
              <a:off x="0" y="0"/>
              <a:ext cx="5108954" cy="339737"/>
            </a:xfrm>
            <a:custGeom>
              <a:avLst/>
              <a:gdLst/>
              <a:ahLst/>
              <a:cxnLst/>
              <a:rect l="l" t="t" r="r" b="b"/>
              <a:pathLst>
                <a:path w="5108954" h="339737">
                  <a:moveTo>
                    <a:pt x="20355" y="0"/>
                  </a:moveTo>
                  <a:lnTo>
                    <a:pt x="5088600" y="0"/>
                  </a:lnTo>
                  <a:cubicBezTo>
                    <a:pt x="5093998" y="0"/>
                    <a:pt x="5099176" y="2144"/>
                    <a:pt x="5102993" y="5962"/>
                  </a:cubicBezTo>
                  <a:cubicBezTo>
                    <a:pt x="5106810" y="9779"/>
                    <a:pt x="5108954" y="14956"/>
                    <a:pt x="5108954" y="20355"/>
                  </a:cubicBezTo>
                  <a:lnTo>
                    <a:pt x="5108954" y="319383"/>
                  </a:lnTo>
                  <a:cubicBezTo>
                    <a:pt x="5108954" y="324781"/>
                    <a:pt x="5106810" y="329958"/>
                    <a:pt x="5102993" y="333776"/>
                  </a:cubicBezTo>
                  <a:cubicBezTo>
                    <a:pt x="5099176" y="337593"/>
                    <a:pt x="5093998" y="339737"/>
                    <a:pt x="5088600" y="339737"/>
                  </a:cubicBezTo>
                  <a:lnTo>
                    <a:pt x="20355" y="339737"/>
                  </a:lnTo>
                  <a:cubicBezTo>
                    <a:pt x="9113" y="339737"/>
                    <a:pt x="0" y="330624"/>
                    <a:pt x="0" y="319383"/>
                  </a:cubicBezTo>
                  <a:lnTo>
                    <a:pt x="0" y="20355"/>
                  </a:lnTo>
                  <a:cubicBezTo>
                    <a:pt x="0" y="9113"/>
                    <a:pt x="9113" y="0"/>
                    <a:pt x="20355" y="0"/>
                  </a:cubicBezTo>
                  <a:close/>
                </a:path>
              </a:pathLst>
            </a:custGeom>
            <a:solidFill>
              <a:srgbClr val="CB333B"/>
            </a:solidFill>
          </p:spPr>
          <p:txBody>
            <a:bodyPr/>
            <a:lstStyle/>
            <a:p>
              <a:endParaRPr lang="en-US"/>
            </a:p>
          </p:txBody>
        </p:sp>
        <p:sp>
          <p:nvSpPr>
            <p:cNvPr id="4" name="TextBox 4"/>
            <p:cNvSpPr txBox="1"/>
            <p:nvPr/>
          </p:nvSpPr>
          <p:spPr>
            <a:xfrm>
              <a:off x="0" y="-38100"/>
              <a:ext cx="5108954" cy="37783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flipH="1" flipV="1">
            <a:off x="0" y="-1173631"/>
            <a:ext cx="4019189" cy="4404661"/>
          </a:xfrm>
          <a:custGeom>
            <a:avLst/>
            <a:gdLst/>
            <a:ahLst/>
            <a:cxnLst/>
            <a:rect l="l" t="t" r="r" b="b"/>
            <a:pathLst>
              <a:path w="4019189" h="4404661">
                <a:moveTo>
                  <a:pt x="4019189" y="4404662"/>
                </a:moveTo>
                <a:lnTo>
                  <a:pt x="0" y="4404662"/>
                </a:lnTo>
                <a:lnTo>
                  <a:pt x="0" y="0"/>
                </a:lnTo>
                <a:lnTo>
                  <a:pt x="4019189" y="0"/>
                </a:lnTo>
                <a:lnTo>
                  <a:pt x="4019189" y="4404662"/>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grpSp>
        <p:nvGrpSpPr>
          <p:cNvPr id="6" name="Group 6"/>
          <p:cNvGrpSpPr/>
          <p:nvPr/>
        </p:nvGrpSpPr>
        <p:grpSpPr>
          <a:xfrm>
            <a:off x="1365973" y="3561487"/>
            <a:ext cx="7778027" cy="4757510"/>
            <a:chOff x="0" y="0"/>
            <a:chExt cx="2048534" cy="1253007"/>
          </a:xfrm>
        </p:grpSpPr>
        <p:sp>
          <p:nvSpPr>
            <p:cNvPr id="7" name="Freeform 7"/>
            <p:cNvSpPr/>
            <p:nvPr/>
          </p:nvSpPr>
          <p:spPr>
            <a:xfrm>
              <a:off x="0" y="0"/>
              <a:ext cx="2048534" cy="1253007"/>
            </a:xfrm>
            <a:custGeom>
              <a:avLst/>
              <a:gdLst/>
              <a:ahLst/>
              <a:cxnLst/>
              <a:rect l="l" t="t" r="r" b="b"/>
              <a:pathLst>
                <a:path w="2048534" h="1253007">
                  <a:moveTo>
                    <a:pt x="69675" y="0"/>
                  </a:moveTo>
                  <a:lnTo>
                    <a:pt x="1978859" y="0"/>
                  </a:lnTo>
                  <a:cubicBezTo>
                    <a:pt x="2017339" y="0"/>
                    <a:pt x="2048534" y="31195"/>
                    <a:pt x="2048534" y="69675"/>
                  </a:cubicBezTo>
                  <a:lnTo>
                    <a:pt x="2048534" y="1183332"/>
                  </a:lnTo>
                  <a:cubicBezTo>
                    <a:pt x="2048534" y="1201811"/>
                    <a:pt x="2041193" y="1219533"/>
                    <a:pt x="2028127" y="1232599"/>
                  </a:cubicBezTo>
                  <a:cubicBezTo>
                    <a:pt x="2015060" y="1245666"/>
                    <a:pt x="1997338" y="1253007"/>
                    <a:pt x="1978859" y="1253007"/>
                  </a:cubicBezTo>
                  <a:lnTo>
                    <a:pt x="69675" y="1253007"/>
                  </a:lnTo>
                  <a:cubicBezTo>
                    <a:pt x="31195" y="1253007"/>
                    <a:pt x="0" y="1221812"/>
                    <a:pt x="0" y="1183332"/>
                  </a:cubicBezTo>
                  <a:lnTo>
                    <a:pt x="0" y="69675"/>
                  </a:lnTo>
                  <a:cubicBezTo>
                    <a:pt x="0" y="31195"/>
                    <a:pt x="31195" y="0"/>
                    <a:pt x="69675" y="0"/>
                  </a:cubicBezTo>
                  <a:close/>
                </a:path>
              </a:pathLst>
            </a:custGeom>
            <a:solidFill>
              <a:srgbClr val="003594"/>
            </a:solidFill>
          </p:spPr>
          <p:txBody>
            <a:bodyPr/>
            <a:lstStyle/>
            <a:p>
              <a:endParaRPr lang="en-US"/>
            </a:p>
          </p:txBody>
        </p:sp>
        <p:sp>
          <p:nvSpPr>
            <p:cNvPr id="8" name="TextBox 8"/>
            <p:cNvSpPr txBox="1"/>
            <p:nvPr/>
          </p:nvSpPr>
          <p:spPr>
            <a:xfrm>
              <a:off x="0" y="-38100"/>
              <a:ext cx="2048534" cy="1291107"/>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727469" y="1927663"/>
            <a:ext cx="17560531" cy="1003935"/>
          </a:xfrm>
          <a:prstGeom prst="rect">
            <a:avLst/>
          </a:prstGeom>
        </p:spPr>
        <p:txBody>
          <a:bodyPr lIns="0" tIns="0" rIns="0" bIns="0" rtlCol="0" anchor="t">
            <a:spAutoFit/>
          </a:bodyPr>
          <a:lstStyle/>
          <a:p>
            <a:pPr algn="ctr">
              <a:lnSpc>
                <a:spcPts val="7769"/>
              </a:lnSpc>
            </a:pPr>
            <a:r>
              <a:rPr lang="en-US" sz="6999" b="1" spc="-20">
                <a:solidFill>
                  <a:srgbClr val="CB333B"/>
                </a:solidFill>
                <a:latin typeface="Canva Sans Bold"/>
                <a:ea typeface="Canva Sans Bold"/>
                <a:cs typeface="Canva Sans Bold"/>
                <a:sym typeface="Canva Sans Bold"/>
              </a:rPr>
              <a:t>OUR SERVICES: ENAHNCED SERVICES</a:t>
            </a:r>
          </a:p>
        </p:txBody>
      </p:sp>
      <p:sp>
        <p:nvSpPr>
          <p:cNvPr id="10" name="Freeform 10"/>
          <p:cNvSpPr/>
          <p:nvPr/>
        </p:nvSpPr>
        <p:spPr>
          <a:xfrm flipH="1">
            <a:off x="16396178" y="-101270"/>
            <a:ext cx="1971783" cy="1971783"/>
          </a:xfrm>
          <a:custGeom>
            <a:avLst/>
            <a:gdLst/>
            <a:ahLst/>
            <a:cxnLst/>
            <a:rect l="l" t="t" r="r" b="b"/>
            <a:pathLst>
              <a:path w="1971783" h="1971783">
                <a:moveTo>
                  <a:pt x="1971784" y="0"/>
                </a:moveTo>
                <a:lnTo>
                  <a:pt x="0" y="0"/>
                </a:lnTo>
                <a:lnTo>
                  <a:pt x="0" y="1971783"/>
                </a:lnTo>
                <a:lnTo>
                  <a:pt x="1971784" y="1971783"/>
                </a:lnTo>
                <a:lnTo>
                  <a:pt x="1971784"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8388512" y="-1617462"/>
            <a:ext cx="3032383" cy="3032383"/>
          </a:xfrm>
          <a:custGeom>
            <a:avLst/>
            <a:gdLst/>
            <a:ahLst/>
            <a:cxnLst/>
            <a:rect l="l" t="t" r="r" b="b"/>
            <a:pathLst>
              <a:path w="3032383" h="3032383">
                <a:moveTo>
                  <a:pt x="0" y="0"/>
                </a:moveTo>
                <a:lnTo>
                  <a:pt x="3032383" y="0"/>
                </a:lnTo>
                <a:lnTo>
                  <a:pt x="3032383" y="3032383"/>
                </a:lnTo>
                <a:lnTo>
                  <a:pt x="0" y="303238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12"/>
          <p:cNvSpPr txBox="1"/>
          <p:nvPr/>
        </p:nvSpPr>
        <p:spPr>
          <a:xfrm>
            <a:off x="1574872" y="4147149"/>
            <a:ext cx="7360228" cy="3914649"/>
          </a:xfrm>
          <a:prstGeom prst="rect">
            <a:avLst/>
          </a:prstGeom>
        </p:spPr>
        <p:txBody>
          <a:bodyPr lIns="0" tIns="0" rIns="0" bIns="0" rtlCol="0" anchor="t">
            <a:spAutoFit/>
          </a:bodyPr>
          <a:lstStyle/>
          <a:p>
            <a:pPr algn="ctr">
              <a:lnSpc>
                <a:spcPts val="3136"/>
              </a:lnSpc>
            </a:pPr>
            <a:r>
              <a:rPr lang="en-US" sz="2800" b="1" spc="-8">
                <a:solidFill>
                  <a:srgbClr val="FFFFFF"/>
                </a:solidFill>
                <a:latin typeface="Canva Sans Bold"/>
                <a:ea typeface="Canva Sans Bold"/>
                <a:cs typeface="Canva Sans Bold"/>
                <a:sym typeface="Canva Sans Bold"/>
              </a:rPr>
              <a:t>Our Enhanced Services are the next level up from Self-Service. This is a great option for those who have questions and need answers, want to enahnce job searching skills, learn better with help, and want to improve job search items such as resumes. These services include workshops, job fairs (and other events), mock interviews, and everything from self-service!</a:t>
            </a:r>
          </a:p>
        </p:txBody>
      </p:sp>
      <p:pic>
        <p:nvPicPr>
          <p:cNvPr id="10242" name="Picture 2">
            <a:extLst>
              <a:ext uri="{FF2B5EF4-FFF2-40B4-BE49-F238E27FC236}">
                <a16:creationId xmlns:a16="http://schemas.microsoft.com/office/drawing/2014/main" id="{A914D0D3-5806-4AE4-BF75-1C499AAE00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4703" y="3143385"/>
            <a:ext cx="7778026" cy="58335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3904" y="9258300"/>
            <a:ext cx="19398061" cy="1289940"/>
            <a:chOff x="0" y="0"/>
            <a:chExt cx="5108954" cy="339737"/>
          </a:xfrm>
        </p:grpSpPr>
        <p:sp>
          <p:nvSpPr>
            <p:cNvPr id="3" name="Freeform 3"/>
            <p:cNvSpPr/>
            <p:nvPr/>
          </p:nvSpPr>
          <p:spPr>
            <a:xfrm>
              <a:off x="0" y="0"/>
              <a:ext cx="5108954" cy="339737"/>
            </a:xfrm>
            <a:custGeom>
              <a:avLst/>
              <a:gdLst/>
              <a:ahLst/>
              <a:cxnLst/>
              <a:rect l="l" t="t" r="r" b="b"/>
              <a:pathLst>
                <a:path w="5108954" h="339737">
                  <a:moveTo>
                    <a:pt x="20355" y="0"/>
                  </a:moveTo>
                  <a:lnTo>
                    <a:pt x="5088600" y="0"/>
                  </a:lnTo>
                  <a:cubicBezTo>
                    <a:pt x="5093998" y="0"/>
                    <a:pt x="5099176" y="2144"/>
                    <a:pt x="5102993" y="5962"/>
                  </a:cubicBezTo>
                  <a:cubicBezTo>
                    <a:pt x="5106810" y="9779"/>
                    <a:pt x="5108954" y="14956"/>
                    <a:pt x="5108954" y="20355"/>
                  </a:cubicBezTo>
                  <a:lnTo>
                    <a:pt x="5108954" y="319383"/>
                  </a:lnTo>
                  <a:cubicBezTo>
                    <a:pt x="5108954" y="324781"/>
                    <a:pt x="5106810" y="329958"/>
                    <a:pt x="5102993" y="333776"/>
                  </a:cubicBezTo>
                  <a:cubicBezTo>
                    <a:pt x="5099176" y="337593"/>
                    <a:pt x="5093998" y="339737"/>
                    <a:pt x="5088600" y="339737"/>
                  </a:cubicBezTo>
                  <a:lnTo>
                    <a:pt x="20355" y="339737"/>
                  </a:lnTo>
                  <a:cubicBezTo>
                    <a:pt x="9113" y="339737"/>
                    <a:pt x="0" y="330624"/>
                    <a:pt x="0" y="319383"/>
                  </a:cubicBezTo>
                  <a:lnTo>
                    <a:pt x="0" y="20355"/>
                  </a:lnTo>
                  <a:cubicBezTo>
                    <a:pt x="0" y="9113"/>
                    <a:pt x="9113" y="0"/>
                    <a:pt x="20355" y="0"/>
                  </a:cubicBezTo>
                  <a:close/>
                </a:path>
              </a:pathLst>
            </a:custGeom>
            <a:solidFill>
              <a:srgbClr val="CB333B"/>
            </a:solidFill>
          </p:spPr>
          <p:txBody>
            <a:bodyPr/>
            <a:lstStyle/>
            <a:p>
              <a:endParaRPr lang="en-US"/>
            </a:p>
          </p:txBody>
        </p:sp>
        <p:sp>
          <p:nvSpPr>
            <p:cNvPr id="4" name="TextBox 4"/>
            <p:cNvSpPr txBox="1"/>
            <p:nvPr/>
          </p:nvSpPr>
          <p:spPr>
            <a:xfrm>
              <a:off x="0" y="-38100"/>
              <a:ext cx="5108954" cy="37783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06816" y="3022587"/>
            <a:ext cx="6886267" cy="5253071"/>
            <a:chOff x="0" y="0"/>
            <a:chExt cx="1813667" cy="1383525"/>
          </a:xfrm>
        </p:grpSpPr>
        <p:sp>
          <p:nvSpPr>
            <p:cNvPr id="6" name="Freeform 6"/>
            <p:cNvSpPr/>
            <p:nvPr/>
          </p:nvSpPr>
          <p:spPr>
            <a:xfrm>
              <a:off x="0" y="0"/>
              <a:ext cx="1813667" cy="1383525"/>
            </a:xfrm>
            <a:custGeom>
              <a:avLst/>
              <a:gdLst/>
              <a:ahLst/>
              <a:cxnLst/>
              <a:rect l="l" t="t" r="r" b="b"/>
              <a:pathLst>
                <a:path w="1813667" h="1383525">
                  <a:moveTo>
                    <a:pt x="78698" y="0"/>
                  </a:moveTo>
                  <a:lnTo>
                    <a:pt x="1734969" y="0"/>
                  </a:lnTo>
                  <a:cubicBezTo>
                    <a:pt x="1778433" y="0"/>
                    <a:pt x="1813667" y="35234"/>
                    <a:pt x="1813667" y="78698"/>
                  </a:cubicBezTo>
                  <a:lnTo>
                    <a:pt x="1813667" y="1304827"/>
                  </a:lnTo>
                  <a:cubicBezTo>
                    <a:pt x="1813667" y="1348291"/>
                    <a:pt x="1778433" y="1383525"/>
                    <a:pt x="1734969" y="1383525"/>
                  </a:cubicBezTo>
                  <a:lnTo>
                    <a:pt x="78698" y="1383525"/>
                  </a:lnTo>
                  <a:cubicBezTo>
                    <a:pt x="35234" y="1383525"/>
                    <a:pt x="0" y="1348291"/>
                    <a:pt x="0" y="1304827"/>
                  </a:cubicBezTo>
                  <a:lnTo>
                    <a:pt x="0" y="78698"/>
                  </a:lnTo>
                  <a:cubicBezTo>
                    <a:pt x="0" y="35234"/>
                    <a:pt x="35234" y="0"/>
                    <a:pt x="78698" y="0"/>
                  </a:cubicBezTo>
                  <a:close/>
                </a:path>
              </a:pathLst>
            </a:custGeom>
            <a:solidFill>
              <a:srgbClr val="003594"/>
            </a:solidFill>
          </p:spPr>
          <p:txBody>
            <a:bodyPr/>
            <a:lstStyle/>
            <a:p>
              <a:endParaRPr lang="en-US"/>
            </a:p>
          </p:txBody>
        </p:sp>
        <p:sp>
          <p:nvSpPr>
            <p:cNvPr id="7" name="TextBox 7"/>
            <p:cNvSpPr txBox="1"/>
            <p:nvPr/>
          </p:nvSpPr>
          <p:spPr>
            <a:xfrm>
              <a:off x="0" y="-38100"/>
              <a:ext cx="1813667" cy="1421625"/>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028700" y="1735950"/>
            <a:ext cx="16339716" cy="838962"/>
          </a:xfrm>
          <a:prstGeom prst="rect">
            <a:avLst/>
          </a:prstGeom>
        </p:spPr>
        <p:txBody>
          <a:bodyPr lIns="0" tIns="0" rIns="0" bIns="0" rtlCol="0" anchor="t">
            <a:spAutoFit/>
          </a:bodyPr>
          <a:lstStyle/>
          <a:p>
            <a:pPr algn="ctr">
              <a:lnSpc>
                <a:spcPts val="6549"/>
              </a:lnSpc>
            </a:pPr>
            <a:r>
              <a:rPr lang="en-US" sz="5900" b="1" spc="-17">
                <a:solidFill>
                  <a:srgbClr val="003594"/>
                </a:solidFill>
                <a:latin typeface="Canva Sans Bold"/>
                <a:ea typeface="Canva Sans Bold"/>
                <a:cs typeface="Canva Sans Bold"/>
                <a:sym typeface="Canva Sans Bold"/>
              </a:rPr>
              <a:t>OUR SERVICES: PERSONALIZED SERVICES</a:t>
            </a:r>
          </a:p>
        </p:txBody>
      </p:sp>
      <p:sp>
        <p:nvSpPr>
          <p:cNvPr id="9" name="Freeform 9"/>
          <p:cNvSpPr/>
          <p:nvPr/>
        </p:nvSpPr>
        <p:spPr>
          <a:xfrm>
            <a:off x="-206374" y="-171978"/>
            <a:ext cx="2207861" cy="2207861"/>
          </a:xfrm>
          <a:custGeom>
            <a:avLst/>
            <a:gdLst/>
            <a:ahLst/>
            <a:cxnLst/>
            <a:rect l="l" t="t" r="r" b="b"/>
            <a:pathLst>
              <a:path w="2207861" h="2207861">
                <a:moveTo>
                  <a:pt x="0" y="0"/>
                </a:moveTo>
                <a:lnTo>
                  <a:pt x="2207861" y="0"/>
                </a:lnTo>
                <a:lnTo>
                  <a:pt x="2207861" y="2207860"/>
                </a:lnTo>
                <a:lnTo>
                  <a:pt x="0" y="220786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10" name="Freeform 10"/>
          <p:cNvSpPr/>
          <p:nvPr/>
        </p:nvSpPr>
        <p:spPr>
          <a:xfrm>
            <a:off x="-1792632" y="4295721"/>
            <a:ext cx="3585264" cy="3585264"/>
          </a:xfrm>
          <a:custGeom>
            <a:avLst/>
            <a:gdLst/>
            <a:ahLst/>
            <a:cxnLst/>
            <a:rect l="l" t="t" r="r" b="b"/>
            <a:pathLst>
              <a:path w="3585264" h="3585264">
                <a:moveTo>
                  <a:pt x="0" y="0"/>
                </a:moveTo>
                <a:lnTo>
                  <a:pt x="3585264" y="0"/>
                </a:lnTo>
                <a:lnTo>
                  <a:pt x="3585264" y="3585264"/>
                </a:lnTo>
                <a:lnTo>
                  <a:pt x="0" y="358526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13085439" y="874106"/>
            <a:ext cx="1461456" cy="365364"/>
          </a:xfrm>
          <a:custGeom>
            <a:avLst/>
            <a:gdLst/>
            <a:ahLst/>
            <a:cxnLst/>
            <a:rect l="l" t="t" r="r" b="b"/>
            <a:pathLst>
              <a:path w="1461456" h="365364">
                <a:moveTo>
                  <a:pt x="0" y="0"/>
                </a:moveTo>
                <a:lnTo>
                  <a:pt x="1461456" y="0"/>
                </a:lnTo>
                <a:lnTo>
                  <a:pt x="1461456" y="365364"/>
                </a:lnTo>
                <a:lnTo>
                  <a:pt x="0" y="36536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12"/>
          <p:cNvSpPr txBox="1"/>
          <p:nvPr/>
        </p:nvSpPr>
        <p:spPr>
          <a:xfrm>
            <a:off x="10619118" y="3305210"/>
            <a:ext cx="6061663" cy="4697350"/>
          </a:xfrm>
          <a:prstGeom prst="rect">
            <a:avLst/>
          </a:prstGeom>
        </p:spPr>
        <p:txBody>
          <a:bodyPr lIns="0" tIns="0" rIns="0" bIns="0" rtlCol="0" anchor="t">
            <a:spAutoFit/>
          </a:bodyPr>
          <a:lstStyle/>
          <a:p>
            <a:pPr algn="ctr">
              <a:lnSpc>
                <a:spcPts val="3078"/>
              </a:lnSpc>
            </a:pPr>
            <a:r>
              <a:rPr lang="en-US" sz="2700" b="1" spc="-8">
                <a:solidFill>
                  <a:srgbClr val="FFFFFF"/>
                </a:solidFill>
                <a:latin typeface="Canva Sans Bold"/>
                <a:ea typeface="Canva Sans Bold"/>
                <a:cs typeface="Canva Sans Bold"/>
                <a:sym typeface="Canva Sans Bold"/>
              </a:rPr>
              <a:t>These services are services that you have to apply to see if you are eligible for. These are a great option if you’ve been looking for work oin your own but have not been successful, underemployed, want help developing an employment plan, and if you need marketable skills. These services are available through both the Adult and Dislocated Worker Program and the Young Adult Program. </a:t>
            </a:r>
          </a:p>
        </p:txBody>
      </p:sp>
      <p:pic>
        <p:nvPicPr>
          <p:cNvPr id="9218" name="Picture 2">
            <a:extLst>
              <a:ext uri="{FF2B5EF4-FFF2-40B4-BE49-F238E27FC236}">
                <a16:creationId xmlns:a16="http://schemas.microsoft.com/office/drawing/2014/main" id="{75AB6B2A-F29C-74EF-42EE-DD12AB4EAE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6119" y="3004959"/>
            <a:ext cx="5415066" cy="57259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3904" y="9258300"/>
            <a:ext cx="19398061" cy="1289940"/>
            <a:chOff x="0" y="0"/>
            <a:chExt cx="5108954" cy="339737"/>
          </a:xfrm>
        </p:grpSpPr>
        <p:sp>
          <p:nvSpPr>
            <p:cNvPr id="3" name="Freeform 3"/>
            <p:cNvSpPr/>
            <p:nvPr/>
          </p:nvSpPr>
          <p:spPr>
            <a:xfrm>
              <a:off x="0" y="0"/>
              <a:ext cx="5108954" cy="339737"/>
            </a:xfrm>
            <a:custGeom>
              <a:avLst/>
              <a:gdLst/>
              <a:ahLst/>
              <a:cxnLst/>
              <a:rect l="l" t="t" r="r" b="b"/>
              <a:pathLst>
                <a:path w="5108954" h="339737">
                  <a:moveTo>
                    <a:pt x="20355" y="0"/>
                  </a:moveTo>
                  <a:lnTo>
                    <a:pt x="5088600" y="0"/>
                  </a:lnTo>
                  <a:cubicBezTo>
                    <a:pt x="5093998" y="0"/>
                    <a:pt x="5099176" y="2144"/>
                    <a:pt x="5102993" y="5962"/>
                  </a:cubicBezTo>
                  <a:cubicBezTo>
                    <a:pt x="5106810" y="9779"/>
                    <a:pt x="5108954" y="14956"/>
                    <a:pt x="5108954" y="20355"/>
                  </a:cubicBezTo>
                  <a:lnTo>
                    <a:pt x="5108954" y="319383"/>
                  </a:lnTo>
                  <a:cubicBezTo>
                    <a:pt x="5108954" y="324781"/>
                    <a:pt x="5106810" y="329958"/>
                    <a:pt x="5102993" y="333776"/>
                  </a:cubicBezTo>
                  <a:cubicBezTo>
                    <a:pt x="5099176" y="337593"/>
                    <a:pt x="5093998" y="339737"/>
                    <a:pt x="5088600" y="339737"/>
                  </a:cubicBezTo>
                  <a:lnTo>
                    <a:pt x="20355" y="339737"/>
                  </a:lnTo>
                  <a:cubicBezTo>
                    <a:pt x="9113" y="339737"/>
                    <a:pt x="0" y="330624"/>
                    <a:pt x="0" y="319383"/>
                  </a:cubicBezTo>
                  <a:lnTo>
                    <a:pt x="0" y="20355"/>
                  </a:lnTo>
                  <a:cubicBezTo>
                    <a:pt x="0" y="9113"/>
                    <a:pt x="9113" y="0"/>
                    <a:pt x="20355" y="0"/>
                  </a:cubicBezTo>
                  <a:close/>
                </a:path>
              </a:pathLst>
            </a:custGeom>
            <a:solidFill>
              <a:srgbClr val="CB333B"/>
            </a:solidFill>
          </p:spPr>
          <p:txBody>
            <a:bodyPr/>
            <a:lstStyle/>
            <a:p>
              <a:endParaRPr lang="en-US"/>
            </a:p>
          </p:txBody>
        </p:sp>
        <p:sp>
          <p:nvSpPr>
            <p:cNvPr id="4" name="TextBox 4"/>
            <p:cNvSpPr txBox="1"/>
            <p:nvPr/>
          </p:nvSpPr>
          <p:spPr>
            <a:xfrm>
              <a:off x="0" y="-38100"/>
              <a:ext cx="5108954" cy="37783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06816" y="3022587"/>
            <a:ext cx="6886267" cy="5548569"/>
            <a:chOff x="0" y="0"/>
            <a:chExt cx="1813667" cy="1461352"/>
          </a:xfrm>
        </p:grpSpPr>
        <p:sp>
          <p:nvSpPr>
            <p:cNvPr id="6" name="Freeform 6"/>
            <p:cNvSpPr/>
            <p:nvPr/>
          </p:nvSpPr>
          <p:spPr>
            <a:xfrm>
              <a:off x="0" y="0"/>
              <a:ext cx="1813667" cy="1461351"/>
            </a:xfrm>
            <a:custGeom>
              <a:avLst/>
              <a:gdLst/>
              <a:ahLst/>
              <a:cxnLst/>
              <a:rect l="l" t="t" r="r" b="b"/>
              <a:pathLst>
                <a:path w="1813667" h="1461351">
                  <a:moveTo>
                    <a:pt x="78698" y="0"/>
                  </a:moveTo>
                  <a:lnTo>
                    <a:pt x="1734969" y="0"/>
                  </a:lnTo>
                  <a:cubicBezTo>
                    <a:pt x="1778433" y="0"/>
                    <a:pt x="1813667" y="35234"/>
                    <a:pt x="1813667" y="78698"/>
                  </a:cubicBezTo>
                  <a:lnTo>
                    <a:pt x="1813667" y="1382654"/>
                  </a:lnTo>
                  <a:cubicBezTo>
                    <a:pt x="1813667" y="1426117"/>
                    <a:pt x="1778433" y="1461351"/>
                    <a:pt x="1734969" y="1461351"/>
                  </a:cubicBezTo>
                  <a:lnTo>
                    <a:pt x="78698" y="1461351"/>
                  </a:lnTo>
                  <a:cubicBezTo>
                    <a:pt x="35234" y="1461351"/>
                    <a:pt x="0" y="1426117"/>
                    <a:pt x="0" y="1382654"/>
                  </a:cubicBezTo>
                  <a:lnTo>
                    <a:pt x="0" y="78698"/>
                  </a:lnTo>
                  <a:cubicBezTo>
                    <a:pt x="0" y="35234"/>
                    <a:pt x="35234" y="0"/>
                    <a:pt x="78698" y="0"/>
                  </a:cubicBezTo>
                  <a:close/>
                </a:path>
              </a:pathLst>
            </a:custGeom>
            <a:solidFill>
              <a:srgbClr val="003594"/>
            </a:solidFill>
          </p:spPr>
          <p:txBody>
            <a:bodyPr/>
            <a:lstStyle/>
            <a:p>
              <a:endParaRPr lang="en-US"/>
            </a:p>
          </p:txBody>
        </p:sp>
        <p:sp>
          <p:nvSpPr>
            <p:cNvPr id="7" name="TextBox 7"/>
            <p:cNvSpPr txBox="1"/>
            <p:nvPr/>
          </p:nvSpPr>
          <p:spPr>
            <a:xfrm>
              <a:off x="0" y="-38100"/>
              <a:ext cx="1813667" cy="1499452"/>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220274" y="1761173"/>
            <a:ext cx="16806624" cy="900684"/>
          </a:xfrm>
          <a:prstGeom prst="rect">
            <a:avLst/>
          </a:prstGeom>
        </p:spPr>
        <p:txBody>
          <a:bodyPr lIns="0" tIns="0" rIns="0" bIns="0" rtlCol="0" anchor="t">
            <a:spAutoFit/>
          </a:bodyPr>
          <a:lstStyle/>
          <a:p>
            <a:pPr algn="ctr">
              <a:lnSpc>
                <a:spcPts val="6993"/>
              </a:lnSpc>
            </a:pPr>
            <a:r>
              <a:rPr lang="en-US" sz="6300" b="1" spc="-18">
                <a:solidFill>
                  <a:srgbClr val="003594"/>
                </a:solidFill>
                <a:latin typeface="Canva Sans Bold"/>
                <a:ea typeface="Canva Sans Bold"/>
                <a:cs typeface="Canva Sans Bold"/>
                <a:sym typeface="Canva Sans Bold"/>
              </a:rPr>
              <a:t>OUR SERVICES: PERSONALIZED SERVICES</a:t>
            </a:r>
          </a:p>
        </p:txBody>
      </p:sp>
      <p:sp>
        <p:nvSpPr>
          <p:cNvPr id="9" name="Freeform 9"/>
          <p:cNvSpPr/>
          <p:nvPr/>
        </p:nvSpPr>
        <p:spPr>
          <a:xfrm>
            <a:off x="-206374" y="-171978"/>
            <a:ext cx="2207861" cy="2207861"/>
          </a:xfrm>
          <a:custGeom>
            <a:avLst/>
            <a:gdLst/>
            <a:ahLst/>
            <a:cxnLst/>
            <a:rect l="l" t="t" r="r" b="b"/>
            <a:pathLst>
              <a:path w="2207861" h="2207861">
                <a:moveTo>
                  <a:pt x="0" y="0"/>
                </a:moveTo>
                <a:lnTo>
                  <a:pt x="2207861" y="0"/>
                </a:lnTo>
                <a:lnTo>
                  <a:pt x="2207861" y="2207860"/>
                </a:lnTo>
                <a:lnTo>
                  <a:pt x="0" y="220786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10" name="Freeform 10"/>
          <p:cNvSpPr/>
          <p:nvPr/>
        </p:nvSpPr>
        <p:spPr>
          <a:xfrm>
            <a:off x="-1792632" y="4295721"/>
            <a:ext cx="3585264" cy="3585264"/>
          </a:xfrm>
          <a:custGeom>
            <a:avLst/>
            <a:gdLst/>
            <a:ahLst/>
            <a:cxnLst/>
            <a:rect l="l" t="t" r="r" b="b"/>
            <a:pathLst>
              <a:path w="3585264" h="3585264">
                <a:moveTo>
                  <a:pt x="0" y="0"/>
                </a:moveTo>
                <a:lnTo>
                  <a:pt x="3585264" y="0"/>
                </a:lnTo>
                <a:lnTo>
                  <a:pt x="3585264" y="3585264"/>
                </a:lnTo>
                <a:lnTo>
                  <a:pt x="0" y="358526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13085439" y="874106"/>
            <a:ext cx="1461456" cy="365364"/>
          </a:xfrm>
          <a:custGeom>
            <a:avLst/>
            <a:gdLst/>
            <a:ahLst/>
            <a:cxnLst/>
            <a:rect l="l" t="t" r="r" b="b"/>
            <a:pathLst>
              <a:path w="1461456" h="365364">
                <a:moveTo>
                  <a:pt x="0" y="0"/>
                </a:moveTo>
                <a:lnTo>
                  <a:pt x="1461456" y="0"/>
                </a:lnTo>
                <a:lnTo>
                  <a:pt x="1461456" y="365364"/>
                </a:lnTo>
                <a:lnTo>
                  <a:pt x="0" y="36536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12"/>
          <p:cNvSpPr txBox="1"/>
          <p:nvPr/>
        </p:nvSpPr>
        <p:spPr>
          <a:xfrm>
            <a:off x="10664302" y="3358224"/>
            <a:ext cx="5971293" cy="802642"/>
          </a:xfrm>
          <a:prstGeom prst="rect">
            <a:avLst/>
          </a:prstGeom>
        </p:spPr>
        <p:txBody>
          <a:bodyPr lIns="0" tIns="0" rIns="0" bIns="0" rtlCol="0" anchor="t">
            <a:spAutoFit/>
          </a:bodyPr>
          <a:lstStyle/>
          <a:p>
            <a:pPr algn="ctr">
              <a:lnSpc>
                <a:spcPts val="3100"/>
              </a:lnSpc>
            </a:pPr>
            <a:r>
              <a:rPr lang="en-US" sz="3100" b="1" spc="-9">
                <a:solidFill>
                  <a:srgbClr val="FFFFFF"/>
                </a:solidFill>
                <a:latin typeface="Canva Sans Bold"/>
                <a:ea typeface="Canva Sans Bold"/>
                <a:cs typeface="Canva Sans Bold"/>
                <a:sym typeface="Canva Sans Bold"/>
              </a:rPr>
              <a:t>THE PERSONALIZED SERVICES </a:t>
            </a:r>
            <a:r>
              <a:rPr lang="en-US" sz="3100" b="1" i="1" spc="-9">
                <a:solidFill>
                  <a:srgbClr val="FFFFFF"/>
                </a:solidFill>
                <a:latin typeface="Canva Sans Bold Italics"/>
                <a:ea typeface="Canva Sans Bold Italics"/>
                <a:cs typeface="Canva Sans Bold Italics"/>
                <a:sym typeface="Canva Sans Bold Italics"/>
              </a:rPr>
              <a:t>CAN</a:t>
            </a:r>
            <a:r>
              <a:rPr lang="en-US" sz="3100" b="1" spc="-9">
                <a:solidFill>
                  <a:srgbClr val="FFFFFF"/>
                </a:solidFill>
                <a:latin typeface="Canva Sans Bold"/>
                <a:ea typeface="Canva Sans Bold"/>
                <a:cs typeface="Canva Sans Bold"/>
                <a:sym typeface="Canva Sans Bold"/>
              </a:rPr>
              <a:t> INCLUDE:</a:t>
            </a:r>
          </a:p>
        </p:txBody>
      </p:sp>
      <p:sp>
        <p:nvSpPr>
          <p:cNvPr id="13" name="TextBox 13"/>
          <p:cNvSpPr txBox="1"/>
          <p:nvPr/>
        </p:nvSpPr>
        <p:spPr>
          <a:xfrm>
            <a:off x="10543810" y="4436108"/>
            <a:ext cx="6212278" cy="3444877"/>
          </a:xfrm>
          <a:prstGeom prst="rect">
            <a:avLst/>
          </a:prstGeom>
        </p:spPr>
        <p:txBody>
          <a:bodyPr lIns="0" tIns="0" rIns="0" bIns="0" rtlCol="0" anchor="t">
            <a:spAutoFit/>
          </a:bodyPr>
          <a:lstStyle/>
          <a:p>
            <a:pPr marL="539774" lvl="1" indent="-269887" algn="l">
              <a:lnSpc>
                <a:spcPts val="2725"/>
              </a:lnSpc>
              <a:buFont typeface="Arial"/>
              <a:buChar char="•"/>
            </a:pPr>
            <a:r>
              <a:rPr lang="en-US" sz="2500" b="1" spc="-7">
                <a:solidFill>
                  <a:srgbClr val="FFFFFF"/>
                </a:solidFill>
                <a:latin typeface="Canva Sans Bold"/>
                <a:ea typeface="Canva Sans Bold"/>
                <a:cs typeface="Canva Sans Bold"/>
                <a:sym typeface="Canva Sans Bold"/>
              </a:rPr>
              <a:t>One-on-One Employment Planning with a Career Navigator</a:t>
            </a:r>
          </a:p>
          <a:p>
            <a:pPr marL="539774" lvl="1" indent="-269887" algn="l">
              <a:lnSpc>
                <a:spcPts val="2725"/>
              </a:lnSpc>
              <a:buFont typeface="Arial"/>
              <a:buChar char="•"/>
            </a:pPr>
            <a:r>
              <a:rPr lang="en-US" sz="2500" b="1" spc="-7">
                <a:solidFill>
                  <a:srgbClr val="FFFFFF"/>
                </a:solidFill>
                <a:latin typeface="Canva Sans Bold"/>
                <a:ea typeface="Canva Sans Bold"/>
                <a:cs typeface="Canva Sans Bold"/>
                <a:sym typeface="Canva Sans Bold"/>
              </a:rPr>
              <a:t>Access ot the Career Connections Program &amp; Networking Group</a:t>
            </a:r>
          </a:p>
          <a:p>
            <a:pPr marL="539774" lvl="1" indent="-269887" algn="l">
              <a:lnSpc>
                <a:spcPts val="2725"/>
              </a:lnSpc>
              <a:buFont typeface="Arial"/>
              <a:buChar char="•"/>
            </a:pPr>
            <a:r>
              <a:rPr lang="en-US" sz="2500" b="1" spc="-7">
                <a:solidFill>
                  <a:srgbClr val="FFFFFF"/>
                </a:solidFill>
                <a:latin typeface="Canva Sans Bold"/>
                <a:ea typeface="Canva Sans Bold"/>
                <a:cs typeface="Canva Sans Bold"/>
                <a:sym typeface="Canva Sans Bold"/>
              </a:rPr>
              <a:t>On-the-Job Training</a:t>
            </a:r>
          </a:p>
          <a:p>
            <a:pPr marL="539774" lvl="1" indent="-269887" algn="l">
              <a:lnSpc>
                <a:spcPts val="2725"/>
              </a:lnSpc>
              <a:buFont typeface="Arial"/>
              <a:buChar char="•"/>
            </a:pPr>
            <a:r>
              <a:rPr lang="en-US" sz="2500" b="1" spc="-7">
                <a:solidFill>
                  <a:srgbClr val="FFFFFF"/>
                </a:solidFill>
                <a:latin typeface="Canva Sans Bold"/>
                <a:ea typeface="Canva Sans Bold"/>
                <a:cs typeface="Canva Sans Bold"/>
                <a:sym typeface="Canva Sans Bold"/>
              </a:rPr>
              <a:t>Support Groups</a:t>
            </a:r>
          </a:p>
          <a:p>
            <a:pPr marL="539774" lvl="1" indent="-269887" algn="l">
              <a:lnSpc>
                <a:spcPts val="2725"/>
              </a:lnSpc>
              <a:buFont typeface="Arial"/>
              <a:buChar char="•"/>
            </a:pPr>
            <a:r>
              <a:rPr lang="en-US" sz="2500" b="1" spc="-7">
                <a:solidFill>
                  <a:srgbClr val="FFFFFF"/>
                </a:solidFill>
                <a:latin typeface="Canva Sans Bold"/>
                <a:ea typeface="Canva Sans Bold"/>
                <a:cs typeface="Canva Sans Bold"/>
                <a:sym typeface="Canva Sans Bold"/>
              </a:rPr>
              <a:t>Access to a Behavioral Health Advocate</a:t>
            </a:r>
          </a:p>
          <a:p>
            <a:pPr marL="539774" lvl="1" indent="-269887" algn="l">
              <a:lnSpc>
                <a:spcPts val="2725"/>
              </a:lnSpc>
              <a:buFont typeface="Arial"/>
              <a:buChar char="•"/>
            </a:pPr>
            <a:r>
              <a:rPr lang="en-US" sz="2500" b="1" spc="-7">
                <a:solidFill>
                  <a:srgbClr val="FFFFFF"/>
                </a:solidFill>
                <a:latin typeface="Canva Sans Bold"/>
                <a:ea typeface="Canva Sans Bold"/>
                <a:cs typeface="Canva Sans Bold"/>
                <a:sym typeface="Canva Sans Bold"/>
              </a:rPr>
              <a:t>Plus all the options from self-service and enhanced service</a:t>
            </a:r>
          </a:p>
        </p:txBody>
      </p:sp>
      <p:pic>
        <p:nvPicPr>
          <p:cNvPr id="8194" name="Picture 2">
            <a:extLst>
              <a:ext uri="{FF2B5EF4-FFF2-40B4-BE49-F238E27FC236}">
                <a16:creationId xmlns:a16="http://schemas.microsoft.com/office/drawing/2014/main" id="{9E885BC2-7311-045F-BD1C-7C47A50EDF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727" y="3022587"/>
            <a:ext cx="4055444" cy="466674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32AC14F4-023B-B9C1-FDCC-66F4927055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7171" y="3984399"/>
            <a:ext cx="4055444" cy="49142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3904" y="9258300"/>
            <a:ext cx="19398061" cy="1289940"/>
            <a:chOff x="0" y="0"/>
            <a:chExt cx="5108954" cy="339737"/>
          </a:xfrm>
        </p:grpSpPr>
        <p:sp>
          <p:nvSpPr>
            <p:cNvPr id="3" name="Freeform 3"/>
            <p:cNvSpPr/>
            <p:nvPr/>
          </p:nvSpPr>
          <p:spPr>
            <a:xfrm>
              <a:off x="0" y="0"/>
              <a:ext cx="5108954" cy="339737"/>
            </a:xfrm>
            <a:custGeom>
              <a:avLst/>
              <a:gdLst/>
              <a:ahLst/>
              <a:cxnLst/>
              <a:rect l="l" t="t" r="r" b="b"/>
              <a:pathLst>
                <a:path w="5108954" h="339737">
                  <a:moveTo>
                    <a:pt x="20355" y="0"/>
                  </a:moveTo>
                  <a:lnTo>
                    <a:pt x="5088600" y="0"/>
                  </a:lnTo>
                  <a:cubicBezTo>
                    <a:pt x="5093998" y="0"/>
                    <a:pt x="5099176" y="2144"/>
                    <a:pt x="5102993" y="5962"/>
                  </a:cubicBezTo>
                  <a:cubicBezTo>
                    <a:pt x="5106810" y="9779"/>
                    <a:pt x="5108954" y="14956"/>
                    <a:pt x="5108954" y="20355"/>
                  </a:cubicBezTo>
                  <a:lnTo>
                    <a:pt x="5108954" y="319383"/>
                  </a:lnTo>
                  <a:cubicBezTo>
                    <a:pt x="5108954" y="324781"/>
                    <a:pt x="5106810" y="329958"/>
                    <a:pt x="5102993" y="333776"/>
                  </a:cubicBezTo>
                  <a:cubicBezTo>
                    <a:pt x="5099176" y="337593"/>
                    <a:pt x="5093998" y="339737"/>
                    <a:pt x="5088600" y="339737"/>
                  </a:cubicBezTo>
                  <a:lnTo>
                    <a:pt x="20355" y="339737"/>
                  </a:lnTo>
                  <a:cubicBezTo>
                    <a:pt x="9113" y="339737"/>
                    <a:pt x="0" y="330624"/>
                    <a:pt x="0" y="319383"/>
                  </a:cubicBezTo>
                  <a:lnTo>
                    <a:pt x="0" y="20355"/>
                  </a:lnTo>
                  <a:cubicBezTo>
                    <a:pt x="0" y="9113"/>
                    <a:pt x="9113" y="0"/>
                    <a:pt x="20355" y="0"/>
                  </a:cubicBezTo>
                  <a:close/>
                </a:path>
              </a:pathLst>
            </a:custGeom>
            <a:solidFill>
              <a:srgbClr val="CB333B"/>
            </a:solidFill>
          </p:spPr>
          <p:txBody>
            <a:bodyPr/>
            <a:lstStyle/>
            <a:p>
              <a:endParaRPr lang="en-US"/>
            </a:p>
          </p:txBody>
        </p:sp>
        <p:sp>
          <p:nvSpPr>
            <p:cNvPr id="4" name="TextBox 4"/>
            <p:cNvSpPr txBox="1"/>
            <p:nvPr/>
          </p:nvSpPr>
          <p:spPr>
            <a:xfrm>
              <a:off x="0" y="-38100"/>
              <a:ext cx="5108954" cy="37783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flipH="1" flipV="1">
            <a:off x="-228953" y="-776666"/>
            <a:ext cx="4019189" cy="4404661"/>
          </a:xfrm>
          <a:custGeom>
            <a:avLst/>
            <a:gdLst/>
            <a:ahLst/>
            <a:cxnLst/>
            <a:rect l="l" t="t" r="r" b="b"/>
            <a:pathLst>
              <a:path w="4019189" h="4404661">
                <a:moveTo>
                  <a:pt x="4019189" y="4404661"/>
                </a:moveTo>
                <a:lnTo>
                  <a:pt x="0" y="4404661"/>
                </a:lnTo>
                <a:lnTo>
                  <a:pt x="0" y="0"/>
                </a:lnTo>
                <a:lnTo>
                  <a:pt x="4019189" y="0"/>
                </a:lnTo>
                <a:lnTo>
                  <a:pt x="4019189" y="4404661"/>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TextBox 6"/>
          <p:cNvSpPr txBox="1"/>
          <p:nvPr/>
        </p:nvSpPr>
        <p:spPr>
          <a:xfrm>
            <a:off x="2192851" y="1714266"/>
            <a:ext cx="14444330" cy="877827"/>
          </a:xfrm>
          <a:prstGeom prst="rect">
            <a:avLst/>
          </a:prstGeom>
        </p:spPr>
        <p:txBody>
          <a:bodyPr lIns="0" tIns="0" rIns="0" bIns="0" rtlCol="0" anchor="t">
            <a:spAutoFit/>
          </a:bodyPr>
          <a:lstStyle/>
          <a:p>
            <a:pPr algn="ctr">
              <a:lnSpc>
                <a:spcPts val="6807"/>
              </a:lnSpc>
            </a:pPr>
            <a:r>
              <a:rPr lang="en-US" sz="6132" b="1" spc="-18">
                <a:solidFill>
                  <a:srgbClr val="003594"/>
                </a:solidFill>
                <a:latin typeface="Canva Sans Bold"/>
                <a:ea typeface="Canva Sans Bold"/>
                <a:cs typeface="Canva Sans Bold"/>
                <a:sym typeface="Canva Sans Bold"/>
              </a:rPr>
              <a:t>CAREER CONNECTIONS PROGRAM</a:t>
            </a:r>
          </a:p>
        </p:txBody>
      </p:sp>
      <p:grpSp>
        <p:nvGrpSpPr>
          <p:cNvPr id="7" name="Group 7"/>
          <p:cNvGrpSpPr/>
          <p:nvPr/>
        </p:nvGrpSpPr>
        <p:grpSpPr>
          <a:xfrm>
            <a:off x="463947" y="3200236"/>
            <a:ext cx="6652578" cy="4928600"/>
            <a:chOff x="0" y="0"/>
            <a:chExt cx="1752119" cy="1298067"/>
          </a:xfrm>
        </p:grpSpPr>
        <p:sp>
          <p:nvSpPr>
            <p:cNvPr id="8" name="Freeform 8"/>
            <p:cNvSpPr/>
            <p:nvPr/>
          </p:nvSpPr>
          <p:spPr>
            <a:xfrm>
              <a:off x="0" y="0"/>
              <a:ext cx="1752119" cy="1298067"/>
            </a:xfrm>
            <a:custGeom>
              <a:avLst/>
              <a:gdLst/>
              <a:ahLst/>
              <a:cxnLst/>
              <a:rect l="l" t="t" r="r" b="b"/>
              <a:pathLst>
                <a:path w="1752119" h="1298067">
                  <a:moveTo>
                    <a:pt x="46550" y="0"/>
                  </a:moveTo>
                  <a:lnTo>
                    <a:pt x="1705570" y="0"/>
                  </a:lnTo>
                  <a:cubicBezTo>
                    <a:pt x="1731278" y="0"/>
                    <a:pt x="1752119" y="20841"/>
                    <a:pt x="1752119" y="46550"/>
                  </a:cubicBezTo>
                  <a:lnTo>
                    <a:pt x="1752119" y="1251518"/>
                  </a:lnTo>
                  <a:cubicBezTo>
                    <a:pt x="1752119" y="1277226"/>
                    <a:pt x="1731278" y="1298067"/>
                    <a:pt x="1705570" y="1298067"/>
                  </a:cubicBezTo>
                  <a:lnTo>
                    <a:pt x="46550" y="1298067"/>
                  </a:lnTo>
                  <a:cubicBezTo>
                    <a:pt x="20841" y="1298067"/>
                    <a:pt x="0" y="1277226"/>
                    <a:pt x="0" y="1251518"/>
                  </a:cubicBezTo>
                  <a:lnTo>
                    <a:pt x="0" y="46550"/>
                  </a:lnTo>
                  <a:cubicBezTo>
                    <a:pt x="0" y="20841"/>
                    <a:pt x="20841" y="0"/>
                    <a:pt x="46550" y="0"/>
                  </a:cubicBezTo>
                  <a:close/>
                </a:path>
              </a:pathLst>
            </a:custGeom>
            <a:solidFill>
              <a:srgbClr val="003594"/>
            </a:solidFill>
          </p:spPr>
          <p:txBody>
            <a:bodyPr/>
            <a:lstStyle/>
            <a:p>
              <a:endParaRPr lang="en-US"/>
            </a:p>
          </p:txBody>
        </p:sp>
        <p:sp>
          <p:nvSpPr>
            <p:cNvPr id="9" name="TextBox 9"/>
            <p:cNvSpPr txBox="1"/>
            <p:nvPr/>
          </p:nvSpPr>
          <p:spPr>
            <a:xfrm>
              <a:off x="0" y="-38100"/>
              <a:ext cx="1752119" cy="1336167"/>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flipV="1">
            <a:off x="14434488" y="-972474"/>
            <a:ext cx="4019189" cy="4404661"/>
          </a:xfrm>
          <a:custGeom>
            <a:avLst/>
            <a:gdLst/>
            <a:ahLst/>
            <a:cxnLst/>
            <a:rect l="l" t="t" r="r" b="b"/>
            <a:pathLst>
              <a:path w="4019189" h="4404661">
                <a:moveTo>
                  <a:pt x="0" y="4404661"/>
                </a:moveTo>
                <a:lnTo>
                  <a:pt x="4019189" y="4404661"/>
                </a:lnTo>
                <a:lnTo>
                  <a:pt x="4019189" y="0"/>
                </a:lnTo>
                <a:lnTo>
                  <a:pt x="0" y="0"/>
                </a:lnTo>
                <a:lnTo>
                  <a:pt x="0" y="4404661"/>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11" name="Freeform 11"/>
          <p:cNvSpPr/>
          <p:nvPr/>
        </p:nvSpPr>
        <p:spPr>
          <a:xfrm>
            <a:off x="11035689" y="396261"/>
            <a:ext cx="1461456" cy="365364"/>
          </a:xfrm>
          <a:custGeom>
            <a:avLst/>
            <a:gdLst/>
            <a:ahLst/>
            <a:cxnLst/>
            <a:rect l="l" t="t" r="r" b="b"/>
            <a:pathLst>
              <a:path w="1461456" h="365364">
                <a:moveTo>
                  <a:pt x="0" y="0"/>
                </a:moveTo>
                <a:lnTo>
                  <a:pt x="1461456" y="0"/>
                </a:lnTo>
                <a:lnTo>
                  <a:pt x="1461456" y="365363"/>
                </a:lnTo>
                <a:lnTo>
                  <a:pt x="0" y="36536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TextBox 12"/>
          <p:cNvSpPr txBox="1"/>
          <p:nvPr/>
        </p:nvSpPr>
        <p:spPr>
          <a:xfrm>
            <a:off x="748245" y="3685145"/>
            <a:ext cx="6083981" cy="4016340"/>
          </a:xfrm>
          <a:prstGeom prst="rect">
            <a:avLst/>
          </a:prstGeom>
        </p:spPr>
        <p:txBody>
          <a:bodyPr lIns="0" tIns="0" rIns="0" bIns="0" rtlCol="0" anchor="t">
            <a:spAutoFit/>
          </a:bodyPr>
          <a:lstStyle/>
          <a:p>
            <a:pPr marL="623790" lvl="1" indent="-311895" algn="l">
              <a:lnSpc>
                <a:spcPts val="2889"/>
              </a:lnSpc>
              <a:buFont typeface="Arial"/>
              <a:buChar char="•"/>
            </a:pPr>
            <a:r>
              <a:rPr lang="en-US" sz="2889" b="1" spc="-8">
                <a:solidFill>
                  <a:srgbClr val="FFFFFF"/>
                </a:solidFill>
                <a:latin typeface="Canva Sans Bold"/>
                <a:ea typeface="Canva Sans Bold"/>
                <a:cs typeface="Canva Sans Bold"/>
                <a:sym typeface="Canva Sans Bold"/>
              </a:rPr>
              <a:t>Two-week intentsive job search course</a:t>
            </a:r>
          </a:p>
          <a:p>
            <a:pPr marL="623790" lvl="1" indent="-311895" algn="l">
              <a:lnSpc>
                <a:spcPts val="2889"/>
              </a:lnSpc>
              <a:buFont typeface="Arial"/>
              <a:buChar char="•"/>
            </a:pPr>
            <a:r>
              <a:rPr lang="en-US" sz="2889" b="1" spc="-8">
                <a:solidFill>
                  <a:srgbClr val="FFFFFF"/>
                </a:solidFill>
                <a:latin typeface="Canva Sans Bold"/>
                <a:ea typeface="Canva Sans Bold"/>
                <a:cs typeface="Canva Sans Bold"/>
                <a:sym typeface="Canva Sans Bold"/>
              </a:rPr>
              <a:t>Networking session with other job seekers</a:t>
            </a:r>
          </a:p>
          <a:p>
            <a:pPr marL="623790" lvl="1" indent="-311895" algn="l">
              <a:lnSpc>
                <a:spcPts val="2889"/>
              </a:lnSpc>
              <a:buFont typeface="Arial"/>
              <a:buChar char="•"/>
            </a:pPr>
            <a:r>
              <a:rPr lang="en-US" sz="2889" b="1" spc="-8">
                <a:solidFill>
                  <a:srgbClr val="FFFFFF"/>
                </a:solidFill>
                <a:latin typeface="Canva Sans Bold"/>
                <a:ea typeface="Canva Sans Bold"/>
                <a:cs typeface="Canva Sans Bold"/>
                <a:sym typeface="Canva Sans Bold"/>
              </a:rPr>
              <a:t>OPpportunity to practice job interview skills</a:t>
            </a:r>
          </a:p>
          <a:p>
            <a:pPr marL="623790" lvl="1" indent="-311895" algn="l">
              <a:lnSpc>
                <a:spcPts val="2889"/>
              </a:lnSpc>
              <a:buFont typeface="Arial"/>
              <a:buChar char="•"/>
            </a:pPr>
            <a:r>
              <a:rPr lang="en-US" sz="2889" b="1" spc="-8">
                <a:solidFill>
                  <a:srgbClr val="FFFFFF"/>
                </a:solidFill>
                <a:latin typeface="Canva Sans Bold"/>
                <a:ea typeface="Canva Sans Bold"/>
                <a:cs typeface="Canva Sans Bold"/>
                <a:sym typeface="Canva Sans Bold"/>
              </a:rPr>
              <a:t>Optimize marketable skills</a:t>
            </a:r>
          </a:p>
          <a:p>
            <a:pPr marL="623768" lvl="1" indent="-311884" algn="l">
              <a:lnSpc>
                <a:spcPts val="2889"/>
              </a:lnSpc>
              <a:buFont typeface="Arial"/>
              <a:buChar char="•"/>
            </a:pPr>
            <a:r>
              <a:rPr lang="en-US" sz="2889" b="1" spc="-8">
                <a:solidFill>
                  <a:srgbClr val="FFFFFF"/>
                </a:solidFill>
                <a:latin typeface="Canva Sans Bold"/>
                <a:ea typeface="Canva Sans Bold"/>
                <a:cs typeface="Canva Sans Bold"/>
                <a:sym typeface="Canva Sans Bold"/>
              </a:rPr>
              <a:t>One of the program elements you will go through when enrolled in the Adult &amp; Dislocated Workers Program</a:t>
            </a:r>
          </a:p>
        </p:txBody>
      </p:sp>
      <p:pic>
        <p:nvPicPr>
          <p:cNvPr id="7170" name="Picture 2">
            <a:extLst>
              <a:ext uri="{FF2B5EF4-FFF2-40B4-BE49-F238E27FC236}">
                <a16:creationId xmlns:a16="http://schemas.microsoft.com/office/drawing/2014/main" id="{411F0B17-4FB4-7A85-EF40-09514D843C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25723" y="4982099"/>
            <a:ext cx="5507429" cy="396473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a:extLst>
              <a:ext uri="{FF2B5EF4-FFF2-40B4-BE49-F238E27FC236}">
                <a16:creationId xmlns:a16="http://schemas.microsoft.com/office/drawing/2014/main" id="{91FBBB47-256D-CB73-3571-40A7579E5D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92" y="2933700"/>
            <a:ext cx="4019189" cy="5337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3904" y="9258300"/>
            <a:ext cx="19398061" cy="1289940"/>
            <a:chOff x="0" y="0"/>
            <a:chExt cx="5108954" cy="339737"/>
          </a:xfrm>
        </p:grpSpPr>
        <p:sp>
          <p:nvSpPr>
            <p:cNvPr id="3" name="Freeform 3"/>
            <p:cNvSpPr/>
            <p:nvPr/>
          </p:nvSpPr>
          <p:spPr>
            <a:xfrm>
              <a:off x="0" y="0"/>
              <a:ext cx="5108954" cy="339737"/>
            </a:xfrm>
            <a:custGeom>
              <a:avLst/>
              <a:gdLst/>
              <a:ahLst/>
              <a:cxnLst/>
              <a:rect l="l" t="t" r="r" b="b"/>
              <a:pathLst>
                <a:path w="5108954" h="339737">
                  <a:moveTo>
                    <a:pt x="20355" y="0"/>
                  </a:moveTo>
                  <a:lnTo>
                    <a:pt x="5088600" y="0"/>
                  </a:lnTo>
                  <a:cubicBezTo>
                    <a:pt x="5093998" y="0"/>
                    <a:pt x="5099176" y="2144"/>
                    <a:pt x="5102993" y="5962"/>
                  </a:cubicBezTo>
                  <a:cubicBezTo>
                    <a:pt x="5106810" y="9779"/>
                    <a:pt x="5108954" y="14956"/>
                    <a:pt x="5108954" y="20355"/>
                  </a:cubicBezTo>
                  <a:lnTo>
                    <a:pt x="5108954" y="319383"/>
                  </a:lnTo>
                  <a:cubicBezTo>
                    <a:pt x="5108954" y="324781"/>
                    <a:pt x="5106810" y="329958"/>
                    <a:pt x="5102993" y="333776"/>
                  </a:cubicBezTo>
                  <a:cubicBezTo>
                    <a:pt x="5099176" y="337593"/>
                    <a:pt x="5093998" y="339737"/>
                    <a:pt x="5088600" y="339737"/>
                  </a:cubicBezTo>
                  <a:lnTo>
                    <a:pt x="20355" y="339737"/>
                  </a:lnTo>
                  <a:cubicBezTo>
                    <a:pt x="9113" y="339737"/>
                    <a:pt x="0" y="330624"/>
                    <a:pt x="0" y="319383"/>
                  </a:cubicBezTo>
                  <a:lnTo>
                    <a:pt x="0" y="20355"/>
                  </a:lnTo>
                  <a:cubicBezTo>
                    <a:pt x="0" y="9113"/>
                    <a:pt x="9113" y="0"/>
                    <a:pt x="20355" y="0"/>
                  </a:cubicBezTo>
                  <a:close/>
                </a:path>
              </a:pathLst>
            </a:custGeom>
            <a:solidFill>
              <a:srgbClr val="CB333B"/>
            </a:solidFill>
          </p:spPr>
          <p:txBody>
            <a:bodyPr/>
            <a:lstStyle/>
            <a:p>
              <a:endParaRPr lang="en-US"/>
            </a:p>
          </p:txBody>
        </p:sp>
        <p:sp>
          <p:nvSpPr>
            <p:cNvPr id="4" name="TextBox 4"/>
            <p:cNvSpPr txBox="1"/>
            <p:nvPr/>
          </p:nvSpPr>
          <p:spPr>
            <a:xfrm>
              <a:off x="0" y="-38100"/>
              <a:ext cx="5108954" cy="37783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9792117" y="3350200"/>
            <a:ext cx="7697055" cy="5409756"/>
            <a:chOff x="0" y="0"/>
            <a:chExt cx="2027208" cy="1424792"/>
          </a:xfrm>
        </p:grpSpPr>
        <p:sp>
          <p:nvSpPr>
            <p:cNvPr id="6" name="Freeform 6"/>
            <p:cNvSpPr/>
            <p:nvPr/>
          </p:nvSpPr>
          <p:spPr>
            <a:xfrm>
              <a:off x="0" y="0"/>
              <a:ext cx="2027208" cy="1424792"/>
            </a:xfrm>
            <a:custGeom>
              <a:avLst/>
              <a:gdLst/>
              <a:ahLst/>
              <a:cxnLst/>
              <a:rect l="l" t="t" r="r" b="b"/>
              <a:pathLst>
                <a:path w="2027208" h="1424792">
                  <a:moveTo>
                    <a:pt x="70408" y="0"/>
                  </a:moveTo>
                  <a:lnTo>
                    <a:pt x="1956800" y="0"/>
                  </a:lnTo>
                  <a:cubicBezTo>
                    <a:pt x="1995685" y="0"/>
                    <a:pt x="2027208" y="31523"/>
                    <a:pt x="2027208" y="70408"/>
                  </a:cubicBezTo>
                  <a:lnTo>
                    <a:pt x="2027208" y="1354384"/>
                  </a:lnTo>
                  <a:cubicBezTo>
                    <a:pt x="2027208" y="1373057"/>
                    <a:pt x="2019790" y="1390966"/>
                    <a:pt x="2006586" y="1404170"/>
                  </a:cubicBezTo>
                  <a:cubicBezTo>
                    <a:pt x="1993382" y="1417374"/>
                    <a:pt x="1975473" y="1424792"/>
                    <a:pt x="1956800" y="1424792"/>
                  </a:cubicBezTo>
                  <a:lnTo>
                    <a:pt x="70408" y="1424792"/>
                  </a:lnTo>
                  <a:cubicBezTo>
                    <a:pt x="51735" y="1424792"/>
                    <a:pt x="33826" y="1417374"/>
                    <a:pt x="20622" y="1404170"/>
                  </a:cubicBezTo>
                  <a:cubicBezTo>
                    <a:pt x="7418" y="1390966"/>
                    <a:pt x="0" y="1373057"/>
                    <a:pt x="0" y="1354384"/>
                  </a:cubicBezTo>
                  <a:lnTo>
                    <a:pt x="0" y="70408"/>
                  </a:lnTo>
                  <a:cubicBezTo>
                    <a:pt x="0" y="51735"/>
                    <a:pt x="7418" y="33826"/>
                    <a:pt x="20622" y="20622"/>
                  </a:cubicBezTo>
                  <a:cubicBezTo>
                    <a:pt x="33826" y="7418"/>
                    <a:pt x="51735" y="0"/>
                    <a:pt x="70408" y="0"/>
                  </a:cubicBezTo>
                  <a:close/>
                </a:path>
              </a:pathLst>
            </a:custGeom>
            <a:solidFill>
              <a:srgbClr val="003594"/>
            </a:solidFill>
          </p:spPr>
          <p:txBody>
            <a:bodyPr/>
            <a:lstStyle/>
            <a:p>
              <a:endParaRPr lang="en-US"/>
            </a:p>
          </p:txBody>
        </p:sp>
        <p:sp>
          <p:nvSpPr>
            <p:cNvPr id="7" name="TextBox 7"/>
            <p:cNvSpPr txBox="1"/>
            <p:nvPr/>
          </p:nvSpPr>
          <p:spPr>
            <a:xfrm>
              <a:off x="0" y="-38100"/>
              <a:ext cx="2027208" cy="1462892"/>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028700" y="2188051"/>
            <a:ext cx="16983211" cy="837819"/>
          </a:xfrm>
          <a:prstGeom prst="rect">
            <a:avLst/>
          </a:prstGeom>
        </p:spPr>
        <p:txBody>
          <a:bodyPr lIns="0" tIns="0" rIns="0" bIns="0" rtlCol="0" anchor="t">
            <a:spAutoFit/>
          </a:bodyPr>
          <a:lstStyle/>
          <a:p>
            <a:pPr algn="ctr">
              <a:lnSpc>
                <a:spcPts val="6438"/>
              </a:lnSpc>
            </a:pPr>
            <a:r>
              <a:rPr lang="en-US" sz="5800" b="1" spc="-17">
                <a:solidFill>
                  <a:srgbClr val="003594"/>
                </a:solidFill>
                <a:latin typeface="Canva Sans Bold"/>
                <a:ea typeface="Canva Sans Bold"/>
                <a:cs typeface="Canva Sans Bold"/>
                <a:sym typeface="Canva Sans Bold"/>
              </a:rPr>
              <a:t>ADULT AND DISLOCATED WORKER PROGRAM</a:t>
            </a:r>
          </a:p>
        </p:txBody>
      </p:sp>
      <p:sp>
        <p:nvSpPr>
          <p:cNvPr id="9" name="Freeform 9"/>
          <p:cNvSpPr/>
          <p:nvPr/>
        </p:nvSpPr>
        <p:spPr>
          <a:xfrm flipH="1" flipV="1">
            <a:off x="-228953" y="-541558"/>
            <a:ext cx="4019189" cy="4404661"/>
          </a:xfrm>
          <a:custGeom>
            <a:avLst/>
            <a:gdLst/>
            <a:ahLst/>
            <a:cxnLst/>
            <a:rect l="l" t="t" r="r" b="b"/>
            <a:pathLst>
              <a:path w="4019189" h="4404661">
                <a:moveTo>
                  <a:pt x="4019189" y="4404661"/>
                </a:moveTo>
                <a:lnTo>
                  <a:pt x="0" y="4404661"/>
                </a:lnTo>
                <a:lnTo>
                  <a:pt x="0" y="0"/>
                </a:lnTo>
                <a:lnTo>
                  <a:pt x="4019189" y="0"/>
                </a:lnTo>
                <a:lnTo>
                  <a:pt x="4019189" y="4404661"/>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10" name="Freeform 10"/>
          <p:cNvSpPr/>
          <p:nvPr/>
        </p:nvSpPr>
        <p:spPr>
          <a:xfrm flipH="1">
            <a:off x="15588928" y="-795449"/>
            <a:ext cx="2945400" cy="2945400"/>
          </a:xfrm>
          <a:custGeom>
            <a:avLst/>
            <a:gdLst/>
            <a:ahLst/>
            <a:cxnLst/>
            <a:rect l="l" t="t" r="r" b="b"/>
            <a:pathLst>
              <a:path w="2945400" h="2945400">
                <a:moveTo>
                  <a:pt x="2945401" y="0"/>
                </a:moveTo>
                <a:lnTo>
                  <a:pt x="0" y="0"/>
                </a:lnTo>
                <a:lnTo>
                  <a:pt x="0" y="2945400"/>
                </a:lnTo>
                <a:lnTo>
                  <a:pt x="2945401" y="2945400"/>
                </a:lnTo>
                <a:lnTo>
                  <a:pt x="2945401"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8011271" y="1259736"/>
            <a:ext cx="2265459" cy="566365"/>
          </a:xfrm>
          <a:custGeom>
            <a:avLst/>
            <a:gdLst/>
            <a:ahLst/>
            <a:cxnLst/>
            <a:rect l="l" t="t" r="r" b="b"/>
            <a:pathLst>
              <a:path w="2265459" h="566365">
                <a:moveTo>
                  <a:pt x="0" y="0"/>
                </a:moveTo>
                <a:lnTo>
                  <a:pt x="2265458" y="0"/>
                </a:lnTo>
                <a:lnTo>
                  <a:pt x="2265458" y="566365"/>
                </a:lnTo>
                <a:lnTo>
                  <a:pt x="0" y="56636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12"/>
          <p:cNvSpPr txBox="1"/>
          <p:nvPr/>
        </p:nvSpPr>
        <p:spPr>
          <a:xfrm>
            <a:off x="10176672" y="3863103"/>
            <a:ext cx="7082628" cy="4392930"/>
          </a:xfrm>
          <a:prstGeom prst="rect">
            <a:avLst/>
          </a:prstGeom>
        </p:spPr>
        <p:txBody>
          <a:bodyPr lIns="0" tIns="0" rIns="0" bIns="0" rtlCol="0" anchor="t">
            <a:spAutoFit/>
          </a:bodyPr>
          <a:lstStyle/>
          <a:p>
            <a:pPr algn="l">
              <a:lnSpc>
                <a:spcPts val="3510"/>
              </a:lnSpc>
            </a:pPr>
            <a:r>
              <a:rPr lang="en-US" sz="3000" b="1" spc="-9">
                <a:solidFill>
                  <a:srgbClr val="FFFFFF"/>
                </a:solidFill>
                <a:latin typeface="Proxima Nova Condensed Bold"/>
                <a:ea typeface="Proxima Nova Condensed Bold"/>
                <a:cs typeface="Proxima Nova Condensed Bold"/>
                <a:sym typeface="Proxima Nova Condensed Bold"/>
              </a:rPr>
              <a:t>This program serves adults 18 years or older who are either; justice-impacted, low-income adults or laid off due to general downsizing, plant closures, the economy, etc., and have applied for, are collecting, or have exhausted unemployment compensation. </a:t>
            </a:r>
          </a:p>
          <a:p>
            <a:pPr algn="l">
              <a:lnSpc>
                <a:spcPts val="3510"/>
              </a:lnSpc>
            </a:pPr>
            <a:endParaRPr lang="en-US" sz="3000" b="1" spc="-9">
              <a:solidFill>
                <a:srgbClr val="FFFFFF"/>
              </a:solidFill>
              <a:latin typeface="Proxima Nova Condensed Bold"/>
              <a:ea typeface="Proxima Nova Condensed Bold"/>
              <a:cs typeface="Proxima Nova Condensed Bold"/>
              <a:sym typeface="Proxima Nova Condensed Bold"/>
            </a:endParaRPr>
          </a:p>
          <a:p>
            <a:pPr algn="l">
              <a:lnSpc>
                <a:spcPts val="3510"/>
              </a:lnSpc>
            </a:pPr>
            <a:r>
              <a:rPr lang="en-US" sz="3000" b="1" spc="-9">
                <a:solidFill>
                  <a:srgbClr val="FFFFFF"/>
                </a:solidFill>
                <a:latin typeface="Proxima Nova Condensed Bold"/>
                <a:ea typeface="Proxima Nova Condensed Bold"/>
                <a:cs typeface="Proxima Nova Condensed Bold"/>
                <a:sym typeface="Proxima Nova Condensed Bold"/>
              </a:rPr>
              <a:t>A Career Navigator will determine your eligibility for the Workforce Innovation and Opportunity Act programs and services. </a:t>
            </a:r>
          </a:p>
        </p:txBody>
      </p:sp>
      <p:pic>
        <p:nvPicPr>
          <p:cNvPr id="6146" name="Picture 2">
            <a:extLst>
              <a:ext uri="{FF2B5EF4-FFF2-40B4-BE49-F238E27FC236}">
                <a16:creationId xmlns:a16="http://schemas.microsoft.com/office/drawing/2014/main" id="{03B5F473-5105-01B0-3DA6-5D9265B2BA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863103"/>
            <a:ext cx="5937771" cy="3566397"/>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a:extLst>
              <a:ext uri="{FF2B5EF4-FFF2-40B4-BE49-F238E27FC236}">
                <a16:creationId xmlns:a16="http://schemas.microsoft.com/office/drawing/2014/main" id="{FF34C237-6D0D-4F42-62F1-4D47EA9F38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5055342"/>
            <a:ext cx="4453284" cy="37344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D67ED-0E45-D091-EB79-A5602DDC02F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5A96B21-D3ED-24C0-8DF5-32AE912A5843}"/>
              </a:ext>
            </a:extLst>
          </p:cNvPr>
          <p:cNvGrpSpPr/>
          <p:nvPr/>
        </p:nvGrpSpPr>
        <p:grpSpPr>
          <a:xfrm>
            <a:off x="-613904" y="9258300"/>
            <a:ext cx="19398061" cy="1289940"/>
            <a:chOff x="0" y="0"/>
            <a:chExt cx="5108954" cy="339737"/>
          </a:xfrm>
        </p:grpSpPr>
        <p:sp>
          <p:nvSpPr>
            <p:cNvPr id="3" name="Freeform 3">
              <a:extLst>
                <a:ext uri="{FF2B5EF4-FFF2-40B4-BE49-F238E27FC236}">
                  <a16:creationId xmlns:a16="http://schemas.microsoft.com/office/drawing/2014/main" id="{8F3188F9-374C-A9A6-A763-75234552CB3A}"/>
                </a:ext>
              </a:extLst>
            </p:cNvPr>
            <p:cNvSpPr/>
            <p:nvPr/>
          </p:nvSpPr>
          <p:spPr>
            <a:xfrm>
              <a:off x="0" y="0"/>
              <a:ext cx="5108954" cy="339737"/>
            </a:xfrm>
            <a:custGeom>
              <a:avLst/>
              <a:gdLst/>
              <a:ahLst/>
              <a:cxnLst/>
              <a:rect l="l" t="t" r="r" b="b"/>
              <a:pathLst>
                <a:path w="5108954" h="339737">
                  <a:moveTo>
                    <a:pt x="20355" y="0"/>
                  </a:moveTo>
                  <a:lnTo>
                    <a:pt x="5088600" y="0"/>
                  </a:lnTo>
                  <a:cubicBezTo>
                    <a:pt x="5093998" y="0"/>
                    <a:pt x="5099176" y="2144"/>
                    <a:pt x="5102993" y="5962"/>
                  </a:cubicBezTo>
                  <a:cubicBezTo>
                    <a:pt x="5106810" y="9779"/>
                    <a:pt x="5108954" y="14956"/>
                    <a:pt x="5108954" y="20355"/>
                  </a:cubicBezTo>
                  <a:lnTo>
                    <a:pt x="5108954" y="319383"/>
                  </a:lnTo>
                  <a:cubicBezTo>
                    <a:pt x="5108954" y="324781"/>
                    <a:pt x="5106810" y="329958"/>
                    <a:pt x="5102993" y="333776"/>
                  </a:cubicBezTo>
                  <a:cubicBezTo>
                    <a:pt x="5099176" y="337593"/>
                    <a:pt x="5093998" y="339737"/>
                    <a:pt x="5088600" y="339737"/>
                  </a:cubicBezTo>
                  <a:lnTo>
                    <a:pt x="20355" y="339737"/>
                  </a:lnTo>
                  <a:cubicBezTo>
                    <a:pt x="9113" y="339737"/>
                    <a:pt x="0" y="330624"/>
                    <a:pt x="0" y="319383"/>
                  </a:cubicBezTo>
                  <a:lnTo>
                    <a:pt x="0" y="20355"/>
                  </a:lnTo>
                  <a:cubicBezTo>
                    <a:pt x="0" y="9113"/>
                    <a:pt x="9113" y="0"/>
                    <a:pt x="20355" y="0"/>
                  </a:cubicBezTo>
                  <a:close/>
                </a:path>
              </a:pathLst>
            </a:custGeom>
            <a:solidFill>
              <a:srgbClr val="CB333B"/>
            </a:solidFill>
          </p:spPr>
          <p:txBody>
            <a:bodyPr/>
            <a:lstStyle/>
            <a:p>
              <a:endParaRPr lang="en-US"/>
            </a:p>
          </p:txBody>
        </p:sp>
        <p:sp>
          <p:nvSpPr>
            <p:cNvPr id="4" name="TextBox 4">
              <a:extLst>
                <a:ext uri="{FF2B5EF4-FFF2-40B4-BE49-F238E27FC236}">
                  <a16:creationId xmlns:a16="http://schemas.microsoft.com/office/drawing/2014/main" id="{417D6E9B-4ACE-F17F-5389-938EC7D55175}"/>
                </a:ext>
              </a:extLst>
            </p:cNvPr>
            <p:cNvSpPr txBox="1"/>
            <p:nvPr/>
          </p:nvSpPr>
          <p:spPr>
            <a:xfrm>
              <a:off x="0" y="-38100"/>
              <a:ext cx="5108954" cy="37783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4F6AABD1-B9B6-B662-5D91-20AF1DD4C4D5}"/>
              </a:ext>
            </a:extLst>
          </p:cNvPr>
          <p:cNvGrpSpPr/>
          <p:nvPr/>
        </p:nvGrpSpPr>
        <p:grpSpPr>
          <a:xfrm>
            <a:off x="1218133" y="3305573"/>
            <a:ext cx="8746431" cy="4947686"/>
            <a:chOff x="0" y="0"/>
            <a:chExt cx="2303587" cy="1303094"/>
          </a:xfrm>
        </p:grpSpPr>
        <p:sp>
          <p:nvSpPr>
            <p:cNvPr id="6" name="Freeform 6">
              <a:extLst>
                <a:ext uri="{FF2B5EF4-FFF2-40B4-BE49-F238E27FC236}">
                  <a16:creationId xmlns:a16="http://schemas.microsoft.com/office/drawing/2014/main" id="{A65D0BE6-B191-75DB-ABC4-8CE49F56E874}"/>
                </a:ext>
              </a:extLst>
            </p:cNvPr>
            <p:cNvSpPr/>
            <p:nvPr/>
          </p:nvSpPr>
          <p:spPr>
            <a:xfrm>
              <a:off x="0" y="0"/>
              <a:ext cx="2303587" cy="1303094"/>
            </a:xfrm>
            <a:custGeom>
              <a:avLst/>
              <a:gdLst/>
              <a:ahLst/>
              <a:cxnLst/>
              <a:rect l="l" t="t" r="r" b="b"/>
              <a:pathLst>
                <a:path w="2303587" h="1303094">
                  <a:moveTo>
                    <a:pt x="61961" y="0"/>
                  </a:moveTo>
                  <a:lnTo>
                    <a:pt x="2241626" y="0"/>
                  </a:lnTo>
                  <a:cubicBezTo>
                    <a:pt x="2275846" y="0"/>
                    <a:pt x="2303587" y="27741"/>
                    <a:pt x="2303587" y="61961"/>
                  </a:cubicBezTo>
                  <a:lnTo>
                    <a:pt x="2303587" y="1241134"/>
                  </a:lnTo>
                  <a:cubicBezTo>
                    <a:pt x="2303587" y="1257567"/>
                    <a:pt x="2297059" y="1273326"/>
                    <a:pt x="2285439" y="1284946"/>
                  </a:cubicBezTo>
                  <a:cubicBezTo>
                    <a:pt x="2273819" y="1296566"/>
                    <a:pt x="2258059" y="1303094"/>
                    <a:pt x="2241626" y="1303094"/>
                  </a:cubicBezTo>
                  <a:lnTo>
                    <a:pt x="61961" y="1303094"/>
                  </a:lnTo>
                  <a:cubicBezTo>
                    <a:pt x="45528" y="1303094"/>
                    <a:pt x="29768" y="1296566"/>
                    <a:pt x="18148" y="1284946"/>
                  </a:cubicBezTo>
                  <a:cubicBezTo>
                    <a:pt x="6528" y="1273326"/>
                    <a:pt x="0" y="1257567"/>
                    <a:pt x="0" y="1241134"/>
                  </a:cubicBezTo>
                  <a:lnTo>
                    <a:pt x="0" y="61961"/>
                  </a:lnTo>
                  <a:cubicBezTo>
                    <a:pt x="0" y="45528"/>
                    <a:pt x="6528" y="29768"/>
                    <a:pt x="18148" y="18148"/>
                  </a:cubicBezTo>
                  <a:cubicBezTo>
                    <a:pt x="29768" y="6528"/>
                    <a:pt x="45528" y="0"/>
                    <a:pt x="61961" y="0"/>
                  </a:cubicBezTo>
                  <a:close/>
                </a:path>
              </a:pathLst>
            </a:custGeom>
            <a:solidFill>
              <a:srgbClr val="003594"/>
            </a:solidFill>
          </p:spPr>
          <p:txBody>
            <a:bodyPr/>
            <a:lstStyle/>
            <a:p>
              <a:endParaRPr lang="en-US"/>
            </a:p>
          </p:txBody>
        </p:sp>
        <p:sp>
          <p:nvSpPr>
            <p:cNvPr id="7" name="TextBox 7">
              <a:extLst>
                <a:ext uri="{FF2B5EF4-FFF2-40B4-BE49-F238E27FC236}">
                  <a16:creationId xmlns:a16="http://schemas.microsoft.com/office/drawing/2014/main" id="{E26D5043-03E1-371C-74B5-6D79C5BE06AA}"/>
                </a:ext>
              </a:extLst>
            </p:cNvPr>
            <p:cNvSpPr txBox="1"/>
            <p:nvPr/>
          </p:nvSpPr>
          <p:spPr>
            <a:xfrm>
              <a:off x="0" y="-38100"/>
              <a:ext cx="2303587" cy="1341194"/>
            </a:xfrm>
            <a:prstGeom prst="rect">
              <a:avLst/>
            </a:prstGeom>
          </p:spPr>
          <p:txBody>
            <a:bodyPr lIns="50800" tIns="50800" rIns="50800" bIns="50800" rtlCol="0" anchor="ctr"/>
            <a:lstStyle/>
            <a:p>
              <a:pPr algn="ctr">
                <a:lnSpc>
                  <a:spcPts val="2659"/>
                </a:lnSpc>
              </a:pPr>
              <a:endParaRPr/>
            </a:p>
          </p:txBody>
        </p:sp>
      </p:grpSp>
      <p:sp>
        <p:nvSpPr>
          <p:cNvPr id="8" name="TextBox 8">
            <a:extLst>
              <a:ext uri="{FF2B5EF4-FFF2-40B4-BE49-F238E27FC236}">
                <a16:creationId xmlns:a16="http://schemas.microsoft.com/office/drawing/2014/main" id="{32C91C43-1F11-1052-9322-033644357C6F}"/>
              </a:ext>
            </a:extLst>
          </p:cNvPr>
          <p:cNvSpPr txBox="1"/>
          <p:nvPr/>
        </p:nvSpPr>
        <p:spPr>
          <a:xfrm>
            <a:off x="1422840" y="1758240"/>
            <a:ext cx="9930960" cy="1000274"/>
          </a:xfrm>
          <a:prstGeom prst="rect">
            <a:avLst/>
          </a:prstGeom>
        </p:spPr>
        <p:txBody>
          <a:bodyPr wrap="square" lIns="0" tIns="0" rIns="0" bIns="0" rtlCol="0" anchor="t">
            <a:spAutoFit/>
          </a:bodyPr>
          <a:lstStyle/>
          <a:p>
            <a:pPr algn="l">
              <a:lnSpc>
                <a:spcPts val="7769"/>
              </a:lnSpc>
            </a:pPr>
            <a:r>
              <a:rPr lang="en-US" sz="6999" b="1" spc="-20" dirty="0">
                <a:solidFill>
                  <a:srgbClr val="CB333B"/>
                </a:solidFill>
                <a:latin typeface="Canva Sans Bold"/>
                <a:ea typeface="Canva Sans Bold"/>
                <a:cs typeface="Canva Sans Bold"/>
                <a:sym typeface="Canva Sans Bold"/>
              </a:rPr>
              <a:t>BUSINESS SERVICES</a:t>
            </a:r>
          </a:p>
        </p:txBody>
      </p:sp>
      <p:sp>
        <p:nvSpPr>
          <p:cNvPr id="9" name="Freeform 9">
            <a:extLst>
              <a:ext uri="{FF2B5EF4-FFF2-40B4-BE49-F238E27FC236}">
                <a16:creationId xmlns:a16="http://schemas.microsoft.com/office/drawing/2014/main" id="{78A825FF-1985-8B22-9B92-5977098AEFCC}"/>
              </a:ext>
            </a:extLst>
          </p:cNvPr>
          <p:cNvSpPr/>
          <p:nvPr/>
        </p:nvSpPr>
        <p:spPr>
          <a:xfrm>
            <a:off x="15975318" y="-2201532"/>
            <a:ext cx="3884681" cy="3884681"/>
          </a:xfrm>
          <a:custGeom>
            <a:avLst/>
            <a:gdLst/>
            <a:ahLst/>
            <a:cxnLst/>
            <a:rect l="l" t="t" r="r" b="b"/>
            <a:pathLst>
              <a:path w="3884681" h="3884681">
                <a:moveTo>
                  <a:pt x="0" y="0"/>
                </a:moveTo>
                <a:lnTo>
                  <a:pt x="3884681" y="0"/>
                </a:lnTo>
                <a:lnTo>
                  <a:pt x="3884681" y="3884680"/>
                </a:lnTo>
                <a:lnTo>
                  <a:pt x="0" y="388468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9A1EDCF1-A8C2-CE02-3421-FBA0A87F3FD3}"/>
              </a:ext>
            </a:extLst>
          </p:cNvPr>
          <p:cNvSpPr/>
          <p:nvPr/>
        </p:nvSpPr>
        <p:spPr>
          <a:xfrm>
            <a:off x="-258606" y="-43052"/>
            <a:ext cx="2143505" cy="2143505"/>
          </a:xfrm>
          <a:custGeom>
            <a:avLst/>
            <a:gdLst/>
            <a:ahLst/>
            <a:cxnLst/>
            <a:rect l="l" t="t" r="r" b="b"/>
            <a:pathLst>
              <a:path w="2143505" h="2143505">
                <a:moveTo>
                  <a:pt x="0" y="0"/>
                </a:moveTo>
                <a:lnTo>
                  <a:pt x="2143504" y="0"/>
                </a:lnTo>
                <a:lnTo>
                  <a:pt x="2143504" y="2143504"/>
                </a:lnTo>
                <a:lnTo>
                  <a:pt x="0" y="214350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ABBC986D-C149-8624-68A0-AABA2AC69B6A}"/>
              </a:ext>
            </a:extLst>
          </p:cNvPr>
          <p:cNvSpPr/>
          <p:nvPr/>
        </p:nvSpPr>
        <p:spPr>
          <a:xfrm rot="-10800000">
            <a:off x="7132987" y="-259192"/>
            <a:ext cx="4321546" cy="1096969"/>
          </a:xfrm>
          <a:custGeom>
            <a:avLst/>
            <a:gdLst/>
            <a:ahLst/>
            <a:cxnLst/>
            <a:rect l="l" t="t" r="r" b="b"/>
            <a:pathLst>
              <a:path w="4321546" h="1096969">
                <a:moveTo>
                  <a:pt x="0" y="0"/>
                </a:moveTo>
                <a:lnTo>
                  <a:pt x="4321546" y="0"/>
                </a:lnTo>
                <a:lnTo>
                  <a:pt x="4321546" y="1096969"/>
                </a:lnTo>
                <a:lnTo>
                  <a:pt x="0" y="109696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12">
            <a:extLst>
              <a:ext uri="{FF2B5EF4-FFF2-40B4-BE49-F238E27FC236}">
                <a16:creationId xmlns:a16="http://schemas.microsoft.com/office/drawing/2014/main" id="{53A54D11-612A-D359-4B5F-AAD711304608}"/>
              </a:ext>
            </a:extLst>
          </p:cNvPr>
          <p:cNvSpPr txBox="1"/>
          <p:nvPr/>
        </p:nvSpPr>
        <p:spPr>
          <a:xfrm>
            <a:off x="1323564" y="3750528"/>
            <a:ext cx="4555509" cy="2942600"/>
          </a:xfrm>
          <a:prstGeom prst="rect">
            <a:avLst/>
          </a:prstGeom>
        </p:spPr>
        <p:txBody>
          <a:bodyPr lIns="0" tIns="0" rIns="0" bIns="0" rtlCol="0" anchor="t">
            <a:spAutoFit/>
          </a:bodyPr>
          <a:lstStyle/>
          <a:p>
            <a:pPr marL="561363" lvl="1" indent="-280682" algn="l">
              <a:lnSpc>
                <a:spcPts val="3328"/>
              </a:lnSpc>
              <a:buFont typeface="Arial"/>
              <a:buChar char="•"/>
            </a:pPr>
            <a:r>
              <a:rPr lang="en-US" sz="2600" b="1" spc="-7" dirty="0">
                <a:solidFill>
                  <a:srgbClr val="FFFFFF"/>
                </a:solidFill>
                <a:latin typeface="Canva Sans Bold"/>
                <a:ea typeface="Canva Sans Bold"/>
                <a:cs typeface="Canva Sans Bold"/>
                <a:sym typeface="Canva Sans Bold"/>
              </a:rPr>
              <a:t>Job Posting</a:t>
            </a:r>
          </a:p>
          <a:p>
            <a:pPr marL="561363" lvl="1" indent="-280682" algn="l">
              <a:lnSpc>
                <a:spcPts val="3328"/>
              </a:lnSpc>
              <a:buFont typeface="Arial"/>
              <a:buChar char="•"/>
            </a:pPr>
            <a:r>
              <a:rPr lang="en-US" sz="2600" b="1" spc="-7" dirty="0">
                <a:solidFill>
                  <a:srgbClr val="FFFFFF"/>
                </a:solidFill>
                <a:latin typeface="Canva Sans Bold"/>
                <a:ea typeface="Canva Sans Bold"/>
                <a:cs typeface="Canva Sans Bold"/>
                <a:sym typeface="Canva Sans Bold"/>
              </a:rPr>
              <a:t>Job Matching</a:t>
            </a:r>
          </a:p>
          <a:p>
            <a:pPr marL="561363" lvl="1" indent="-280682" algn="l">
              <a:lnSpc>
                <a:spcPts val="3328"/>
              </a:lnSpc>
              <a:buFont typeface="Arial"/>
              <a:buChar char="•"/>
            </a:pPr>
            <a:r>
              <a:rPr lang="en-US" sz="2600" b="1" spc="-7" dirty="0">
                <a:solidFill>
                  <a:srgbClr val="FFFFFF"/>
                </a:solidFill>
                <a:latin typeface="Canva Sans Bold"/>
                <a:ea typeface="Canva Sans Bold"/>
                <a:cs typeface="Canva Sans Bold"/>
                <a:sym typeface="Canva Sans Bold"/>
              </a:rPr>
              <a:t>Candidate Pre-Screening</a:t>
            </a:r>
          </a:p>
          <a:p>
            <a:pPr marL="561363" lvl="1" indent="-280682" algn="l">
              <a:lnSpc>
                <a:spcPts val="3328"/>
              </a:lnSpc>
              <a:buFont typeface="Arial"/>
              <a:buChar char="•"/>
            </a:pPr>
            <a:r>
              <a:rPr lang="en-US" sz="2600" b="1" spc="-7" dirty="0">
                <a:solidFill>
                  <a:srgbClr val="FFFFFF"/>
                </a:solidFill>
                <a:latin typeface="Canva Sans Bold"/>
                <a:ea typeface="Canva Sans Bold"/>
                <a:cs typeface="Canva Sans Bold"/>
                <a:sym typeface="Canva Sans Bold"/>
              </a:rPr>
              <a:t>Apprenticeships</a:t>
            </a:r>
          </a:p>
          <a:p>
            <a:pPr marL="561363" lvl="1" indent="-280682" algn="l">
              <a:lnSpc>
                <a:spcPts val="3328"/>
              </a:lnSpc>
              <a:buFont typeface="Arial"/>
              <a:buChar char="•"/>
            </a:pPr>
            <a:r>
              <a:rPr lang="en-US" sz="2600" b="1" spc="-7" dirty="0">
                <a:solidFill>
                  <a:srgbClr val="FFFFFF"/>
                </a:solidFill>
                <a:latin typeface="Canva Sans Bold"/>
                <a:ea typeface="Canva Sans Bold"/>
                <a:cs typeface="Canva Sans Bold"/>
                <a:sym typeface="Canva Sans Bold"/>
              </a:rPr>
              <a:t>Recruiting Events &amp; Fairs</a:t>
            </a:r>
          </a:p>
          <a:p>
            <a:pPr marL="561363" lvl="1" indent="-280682" algn="l">
              <a:lnSpc>
                <a:spcPts val="3328"/>
              </a:lnSpc>
              <a:buFont typeface="Arial"/>
              <a:buChar char="•"/>
            </a:pPr>
            <a:r>
              <a:rPr lang="en-US" sz="2600" b="1" spc="-7" dirty="0">
                <a:solidFill>
                  <a:srgbClr val="FFFFFF"/>
                </a:solidFill>
                <a:latin typeface="Canva Sans Bold"/>
                <a:ea typeface="Canva Sans Bold"/>
                <a:cs typeface="Canva Sans Bold"/>
                <a:sym typeface="Canva Sans Bold"/>
              </a:rPr>
              <a:t>Paid Work Experience</a:t>
            </a:r>
          </a:p>
          <a:p>
            <a:pPr marL="561363" lvl="1" indent="-280682" algn="l">
              <a:lnSpc>
                <a:spcPts val="3328"/>
              </a:lnSpc>
              <a:buFont typeface="Arial"/>
              <a:buChar char="•"/>
            </a:pPr>
            <a:r>
              <a:rPr lang="en-US" sz="2600" b="1" spc="-7" dirty="0">
                <a:solidFill>
                  <a:srgbClr val="FFFFFF"/>
                </a:solidFill>
                <a:latin typeface="Canva Sans Bold"/>
                <a:ea typeface="Canva Sans Bold"/>
                <a:cs typeface="Canva Sans Bold"/>
                <a:sym typeface="Canva Sans Bold"/>
              </a:rPr>
              <a:t>Employer Workshops</a:t>
            </a:r>
          </a:p>
        </p:txBody>
      </p:sp>
      <p:pic>
        <p:nvPicPr>
          <p:cNvPr id="15" name="Picture 14">
            <a:extLst>
              <a:ext uri="{FF2B5EF4-FFF2-40B4-BE49-F238E27FC236}">
                <a16:creationId xmlns:a16="http://schemas.microsoft.com/office/drawing/2014/main" id="{161EDEC5-52ED-3CBA-6767-074B213855EB}"/>
              </a:ext>
            </a:extLst>
          </p:cNvPr>
          <p:cNvPicPr>
            <a:picLocks noChangeAspect="1"/>
          </p:cNvPicPr>
          <p:nvPr/>
        </p:nvPicPr>
        <p:blipFill>
          <a:blip r:embed="rId5">
            <a:extLst>
              <a:ext uri="{28A0092B-C50C-407E-A947-70E740481C1C}">
                <a14:useLocalDpi xmlns:a14="http://schemas.microsoft.com/office/drawing/2010/main" val="0"/>
              </a:ext>
            </a:extLst>
          </a:blip>
          <a:srcRect l="10423" t="1458" r="6190" b="6638"/>
          <a:stretch>
            <a:fillRect/>
          </a:stretch>
        </p:blipFill>
        <p:spPr>
          <a:xfrm>
            <a:off x="10515600" y="2216666"/>
            <a:ext cx="7620000" cy="6508234"/>
          </a:xfrm>
          <a:prstGeom prst="rect">
            <a:avLst/>
          </a:prstGeom>
        </p:spPr>
      </p:pic>
    </p:spTree>
    <p:extLst>
      <p:ext uri="{BB962C8B-B14F-4D97-AF65-F5344CB8AC3E}">
        <p14:creationId xmlns:p14="http://schemas.microsoft.com/office/powerpoint/2010/main" val="1216977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34EC1-712C-7D2C-60A4-F4F578EDAFD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3282E34-6506-DAE2-99BF-70817A258D9A}"/>
              </a:ext>
            </a:extLst>
          </p:cNvPr>
          <p:cNvGrpSpPr/>
          <p:nvPr/>
        </p:nvGrpSpPr>
        <p:grpSpPr>
          <a:xfrm>
            <a:off x="-716299" y="8501709"/>
            <a:ext cx="19995906" cy="2046531"/>
            <a:chOff x="0" y="0"/>
            <a:chExt cx="5266411" cy="539004"/>
          </a:xfrm>
        </p:grpSpPr>
        <p:sp>
          <p:nvSpPr>
            <p:cNvPr id="3" name="Freeform 3">
              <a:extLst>
                <a:ext uri="{FF2B5EF4-FFF2-40B4-BE49-F238E27FC236}">
                  <a16:creationId xmlns:a16="http://schemas.microsoft.com/office/drawing/2014/main" id="{D5E11B2A-33B5-874A-1207-82313395B188}"/>
                </a:ext>
              </a:extLst>
            </p:cNvPr>
            <p:cNvSpPr/>
            <p:nvPr/>
          </p:nvSpPr>
          <p:spPr>
            <a:xfrm>
              <a:off x="0" y="0"/>
              <a:ext cx="5266411" cy="539004"/>
            </a:xfrm>
            <a:custGeom>
              <a:avLst/>
              <a:gdLst/>
              <a:ahLst/>
              <a:cxnLst/>
              <a:rect l="l" t="t" r="r" b="b"/>
              <a:pathLst>
                <a:path w="5266411" h="539004">
                  <a:moveTo>
                    <a:pt x="19746" y="0"/>
                  </a:moveTo>
                  <a:lnTo>
                    <a:pt x="5246665" y="0"/>
                  </a:lnTo>
                  <a:cubicBezTo>
                    <a:pt x="5257571" y="0"/>
                    <a:pt x="5266411" y="8841"/>
                    <a:pt x="5266411" y="19746"/>
                  </a:cubicBezTo>
                  <a:lnTo>
                    <a:pt x="5266411" y="519258"/>
                  </a:lnTo>
                  <a:cubicBezTo>
                    <a:pt x="5266411" y="530164"/>
                    <a:pt x="5257571" y="539004"/>
                    <a:pt x="5246665" y="539004"/>
                  </a:cubicBezTo>
                  <a:lnTo>
                    <a:pt x="19746" y="539004"/>
                  </a:lnTo>
                  <a:cubicBezTo>
                    <a:pt x="8841" y="539004"/>
                    <a:pt x="0" y="530164"/>
                    <a:pt x="0" y="519258"/>
                  </a:cubicBezTo>
                  <a:lnTo>
                    <a:pt x="0" y="19746"/>
                  </a:lnTo>
                  <a:cubicBezTo>
                    <a:pt x="0" y="8841"/>
                    <a:pt x="8841" y="0"/>
                    <a:pt x="19746" y="0"/>
                  </a:cubicBezTo>
                  <a:close/>
                </a:path>
              </a:pathLst>
            </a:custGeom>
            <a:solidFill>
              <a:srgbClr val="CB333B"/>
            </a:solidFill>
          </p:spPr>
          <p:txBody>
            <a:bodyPr/>
            <a:lstStyle/>
            <a:p>
              <a:endParaRPr lang="en-US"/>
            </a:p>
          </p:txBody>
        </p:sp>
        <p:sp>
          <p:nvSpPr>
            <p:cNvPr id="4" name="TextBox 4">
              <a:extLst>
                <a:ext uri="{FF2B5EF4-FFF2-40B4-BE49-F238E27FC236}">
                  <a16:creationId xmlns:a16="http://schemas.microsoft.com/office/drawing/2014/main" id="{0B7D1BF7-12E6-A1C4-E9E0-18407B82C007}"/>
                </a:ext>
              </a:extLst>
            </p:cNvPr>
            <p:cNvSpPr txBox="1"/>
            <p:nvPr/>
          </p:nvSpPr>
          <p:spPr>
            <a:xfrm>
              <a:off x="0" y="-38100"/>
              <a:ext cx="5266411" cy="577104"/>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a:extLst>
              <a:ext uri="{FF2B5EF4-FFF2-40B4-BE49-F238E27FC236}">
                <a16:creationId xmlns:a16="http://schemas.microsoft.com/office/drawing/2014/main" id="{5127F2FB-3132-9C9C-7D34-E441A17D136E}"/>
              </a:ext>
            </a:extLst>
          </p:cNvPr>
          <p:cNvSpPr txBox="1"/>
          <p:nvPr/>
        </p:nvSpPr>
        <p:spPr>
          <a:xfrm>
            <a:off x="1630853" y="2169169"/>
            <a:ext cx="7226883" cy="3762929"/>
          </a:xfrm>
          <a:prstGeom prst="rect">
            <a:avLst/>
          </a:prstGeom>
        </p:spPr>
        <p:txBody>
          <a:bodyPr lIns="0" tIns="0" rIns="0" bIns="0" rtlCol="0" anchor="t">
            <a:spAutoFit/>
          </a:bodyPr>
          <a:lstStyle/>
          <a:p>
            <a:pPr algn="l">
              <a:lnSpc>
                <a:spcPts val="14223"/>
              </a:lnSpc>
            </a:pPr>
            <a:r>
              <a:rPr lang="en-US" sz="15981" b="1" spc="-47" dirty="0">
                <a:solidFill>
                  <a:srgbClr val="CB333B"/>
                </a:solidFill>
                <a:latin typeface="Canva Sans Bold"/>
                <a:ea typeface="Canva Sans Bold"/>
                <a:cs typeface="Canva Sans Bold"/>
                <a:sym typeface="Canva Sans Bold"/>
              </a:rPr>
              <a:t>THANK </a:t>
            </a:r>
            <a:r>
              <a:rPr lang="en-US" sz="15981" b="1" spc="-47" dirty="0">
                <a:solidFill>
                  <a:srgbClr val="003594"/>
                </a:solidFill>
                <a:latin typeface="Canva Sans Bold"/>
                <a:ea typeface="Canva Sans Bold"/>
                <a:cs typeface="Canva Sans Bold"/>
                <a:sym typeface="Canva Sans Bold"/>
              </a:rPr>
              <a:t>YOU</a:t>
            </a:r>
          </a:p>
        </p:txBody>
      </p:sp>
      <p:sp>
        <p:nvSpPr>
          <p:cNvPr id="7" name="Freeform 7">
            <a:extLst>
              <a:ext uri="{FF2B5EF4-FFF2-40B4-BE49-F238E27FC236}">
                <a16:creationId xmlns:a16="http://schemas.microsoft.com/office/drawing/2014/main" id="{681DEF7E-D0DF-0FCD-6EF1-70D9FA96A162}"/>
              </a:ext>
            </a:extLst>
          </p:cNvPr>
          <p:cNvSpPr/>
          <p:nvPr/>
        </p:nvSpPr>
        <p:spPr>
          <a:xfrm>
            <a:off x="-1034096" y="-826957"/>
            <a:ext cx="3088866" cy="3088866"/>
          </a:xfrm>
          <a:custGeom>
            <a:avLst/>
            <a:gdLst/>
            <a:ahLst/>
            <a:cxnLst/>
            <a:rect l="l" t="t" r="r" b="b"/>
            <a:pathLst>
              <a:path w="3088866" h="3088866">
                <a:moveTo>
                  <a:pt x="0" y="0"/>
                </a:moveTo>
                <a:lnTo>
                  <a:pt x="3088867" y="0"/>
                </a:lnTo>
                <a:lnTo>
                  <a:pt x="3088867" y="3088866"/>
                </a:lnTo>
                <a:lnTo>
                  <a:pt x="0" y="308886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8" name="Freeform 8">
            <a:extLst>
              <a:ext uri="{FF2B5EF4-FFF2-40B4-BE49-F238E27FC236}">
                <a16:creationId xmlns:a16="http://schemas.microsoft.com/office/drawing/2014/main" id="{0A1C32DD-B3CD-9251-4700-4ED0CB3CC177}"/>
              </a:ext>
            </a:extLst>
          </p:cNvPr>
          <p:cNvSpPr/>
          <p:nvPr/>
        </p:nvSpPr>
        <p:spPr>
          <a:xfrm>
            <a:off x="7711906" y="-1569748"/>
            <a:ext cx="3139497" cy="3139497"/>
          </a:xfrm>
          <a:custGeom>
            <a:avLst/>
            <a:gdLst/>
            <a:ahLst/>
            <a:cxnLst/>
            <a:rect l="l" t="t" r="r" b="b"/>
            <a:pathLst>
              <a:path w="3139497" h="3139497">
                <a:moveTo>
                  <a:pt x="0" y="0"/>
                </a:moveTo>
                <a:lnTo>
                  <a:pt x="3139496" y="0"/>
                </a:lnTo>
                <a:lnTo>
                  <a:pt x="3139496" y="3139496"/>
                </a:lnTo>
                <a:lnTo>
                  <a:pt x="0" y="313949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a:extLst>
              <a:ext uri="{FF2B5EF4-FFF2-40B4-BE49-F238E27FC236}">
                <a16:creationId xmlns:a16="http://schemas.microsoft.com/office/drawing/2014/main" id="{ADF35C0B-8FC8-1A1F-7CEF-AF6BA59B912B}"/>
              </a:ext>
            </a:extLst>
          </p:cNvPr>
          <p:cNvSpPr/>
          <p:nvPr/>
        </p:nvSpPr>
        <p:spPr>
          <a:xfrm>
            <a:off x="6520378" y="4383231"/>
            <a:ext cx="1993491" cy="498373"/>
          </a:xfrm>
          <a:custGeom>
            <a:avLst/>
            <a:gdLst/>
            <a:ahLst/>
            <a:cxnLst/>
            <a:rect l="l" t="t" r="r" b="b"/>
            <a:pathLst>
              <a:path w="1993491" h="498373">
                <a:moveTo>
                  <a:pt x="0" y="0"/>
                </a:moveTo>
                <a:lnTo>
                  <a:pt x="1993491" y="0"/>
                </a:lnTo>
                <a:lnTo>
                  <a:pt x="1993491" y="498372"/>
                </a:lnTo>
                <a:lnTo>
                  <a:pt x="0" y="49837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34B12D1E-563E-38B6-7D1E-47386B098216}"/>
              </a:ext>
            </a:extLst>
          </p:cNvPr>
          <p:cNvSpPr/>
          <p:nvPr/>
        </p:nvSpPr>
        <p:spPr>
          <a:xfrm flipH="1">
            <a:off x="15390418" y="-231054"/>
            <a:ext cx="3088866" cy="3088866"/>
          </a:xfrm>
          <a:custGeom>
            <a:avLst/>
            <a:gdLst/>
            <a:ahLst/>
            <a:cxnLst/>
            <a:rect l="l" t="t" r="r" b="b"/>
            <a:pathLst>
              <a:path w="3088866" h="3088866">
                <a:moveTo>
                  <a:pt x="3088867" y="0"/>
                </a:moveTo>
                <a:lnTo>
                  <a:pt x="0" y="0"/>
                </a:lnTo>
                <a:lnTo>
                  <a:pt x="0" y="3088867"/>
                </a:lnTo>
                <a:lnTo>
                  <a:pt x="3088867" y="3088867"/>
                </a:lnTo>
                <a:lnTo>
                  <a:pt x="3088867"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13" name="TextBox 13">
            <a:extLst>
              <a:ext uri="{FF2B5EF4-FFF2-40B4-BE49-F238E27FC236}">
                <a16:creationId xmlns:a16="http://schemas.microsoft.com/office/drawing/2014/main" id="{E43379D4-4B9A-FC75-871E-AB6A85FC9F73}"/>
              </a:ext>
            </a:extLst>
          </p:cNvPr>
          <p:cNvSpPr txBox="1"/>
          <p:nvPr/>
        </p:nvSpPr>
        <p:spPr>
          <a:xfrm>
            <a:off x="4076027" y="8711038"/>
            <a:ext cx="9563419" cy="1323340"/>
          </a:xfrm>
          <a:prstGeom prst="rect">
            <a:avLst/>
          </a:prstGeom>
        </p:spPr>
        <p:txBody>
          <a:bodyPr lIns="0" tIns="0" rIns="0" bIns="0" rtlCol="0" anchor="t">
            <a:spAutoFit/>
          </a:bodyPr>
          <a:lstStyle/>
          <a:p>
            <a:pPr algn="ctr">
              <a:lnSpc>
                <a:spcPts val="2659"/>
              </a:lnSpc>
              <a:spcBef>
                <a:spcPct val="0"/>
              </a:spcBef>
            </a:pPr>
            <a:r>
              <a:rPr lang="en-US" sz="1899">
                <a:solidFill>
                  <a:srgbClr val="FFFFFF"/>
                </a:solidFill>
                <a:latin typeface="Canva Sans"/>
                <a:ea typeface="Canva Sans"/>
                <a:cs typeface="Canva Sans"/>
                <a:sym typeface="Canva Sans"/>
              </a:rPr>
              <a:t>Auxiliary aids and services upon request to individuals with disabilities. Equal Opportunity Employer/Program. Language service available free of cost.</a:t>
            </a:r>
          </a:p>
          <a:p>
            <a:pPr algn="ctr">
              <a:lnSpc>
                <a:spcPts val="2659"/>
              </a:lnSpc>
              <a:spcBef>
                <a:spcPct val="0"/>
              </a:spcBef>
            </a:pPr>
            <a:r>
              <a:rPr lang="en-US" sz="1899">
                <a:solidFill>
                  <a:srgbClr val="FFFFFF"/>
                </a:solidFill>
                <a:latin typeface="Canva Sans"/>
                <a:ea typeface="Canva Sans"/>
                <a:cs typeface="Canva Sans"/>
                <a:sym typeface="Canva Sans"/>
              </a:rPr>
              <a:t>TTY: (717) 391-3570 Program funded with federal dollars. For detailed information see https://tinyurl.com/4nhbzmft</a:t>
            </a:r>
          </a:p>
        </p:txBody>
      </p:sp>
      <p:pic>
        <p:nvPicPr>
          <p:cNvPr id="17" name="Picture 16">
            <a:extLst>
              <a:ext uri="{FF2B5EF4-FFF2-40B4-BE49-F238E27FC236}">
                <a16:creationId xmlns:a16="http://schemas.microsoft.com/office/drawing/2014/main" id="{FAB77F55-39E3-3E8E-944F-8E6DF68FDF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89" y="1356070"/>
            <a:ext cx="9528943" cy="5780591"/>
          </a:xfrm>
          <a:prstGeom prst="rect">
            <a:avLst/>
          </a:prstGeom>
        </p:spPr>
      </p:pic>
      <p:pic>
        <p:nvPicPr>
          <p:cNvPr id="19" name="Picture 18">
            <a:extLst>
              <a:ext uri="{FF2B5EF4-FFF2-40B4-BE49-F238E27FC236}">
                <a16:creationId xmlns:a16="http://schemas.microsoft.com/office/drawing/2014/main" id="{8A457FFF-C3ED-6484-2F77-0C143C2E5E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2644" y="1328673"/>
            <a:ext cx="9475356" cy="5787377"/>
          </a:xfrm>
          <a:prstGeom prst="rect">
            <a:avLst/>
          </a:prstGeom>
        </p:spPr>
      </p:pic>
    </p:spTree>
    <p:extLst>
      <p:ext uri="{BB962C8B-B14F-4D97-AF65-F5344CB8AC3E}">
        <p14:creationId xmlns:p14="http://schemas.microsoft.com/office/powerpoint/2010/main" val="1989811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3904" y="9258300"/>
            <a:ext cx="19398061" cy="1289940"/>
            <a:chOff x="0" y="0"/>
            <a:chExt cx="5108954" cy="339737"/>
          </a:xfrm>
        </p:grpSpPr>
        <p:sp>
          <p:nvSpPr>
            <p:cNvPr id="3" name="Freeform 3"/>
            <p:cNvSpPr/>
            <p:nvPr/>
          </p:nvSpPr>
          <p:spPr>
            <a:xfrm>
              <a:off x="0" y="0"/>
              <a:ext cx="5108954" cy="339737"/>
            </a:xfrm>
            <a:custGeom>
              <a:avLst/>
              <a:gdLst/>
              <a:ahLst/>
              <a:cxnLst/>
              <a:rect l="l" t="t" r="r" b="b"/>
              <a:pathLst>
                <a:path w="5108954" h="339737">
                  <a:moveTo>
                    <a:pt x="20355" y="0"/>
                  </a:moveTo>
                  <a:lnTo>
                    <a:pt x="5088600" y="0"/>
                  </a:lnTo>
                  <a:cubicBezTo>
                    <a:pt x="5093998" y="0"/>
                    <a:pt x="5099176" y="2144"/>
                    <a:pt x="5102993" y="5962"/>
                  </a:cubicBezTo>
                  <a:cubicBezTo>
                    <a:pt x="5106810" y="9779"/>
                    <a:pt x="5108954" y="14956"/>
                    <a:pt x="5108954" y="20355"/>
                  </a:cubicBezTo>
                  <a:lnTo>
                    <a:pt x="5108954" y="319383"/>
                  </a:lnTo>
                  <a:cubicBezTo>
                    <a:pt x="5108954" y="324781"/>
                    <a:pt x="5106810" y="329958"/>
                    <a:pt x="5102993" y="333776"/>
                  </a:cubicBezTo>
                  <a:cubicBezTo>
                    <a:pt x="5099176" y="337593"/>
                    <a:pt x="5093998" y="339737"/>
                    <a:pt x="5088600" y="339737"/>
                  </a:cubicBezTo>
                  <a:lnTo>
                    <a:pt x="20355" y="339737"/>
                  </a:lnTo>
                  <a:cubicBezTo>
                    <a:pt x="9113" y="339737"/>
                    <a:pt x="0" y="330624"/>
                    <a:pt x="0" y="319383"/>
                  </a:cubicBezTo>
                  <a:lnTo>
                    <a:pt x="0" y="20355"/>
                  </a:lnTo>
                  <a:cubicBezTo>
                    <a:pt x="0" y="9113"/>
                    <a:pt x="9113" y="0"/>
                    <a:pt x="20355" y="0"/>
                  </a:cubicBezTo>
                  <a:close/>
                </a:path>
              </a:pathLst>
            </a:custGeom>
            <a:solidFill>
              <a:srgbClr val="CB333B"/>
            </a:solidFill>
          </p:spPr>
          <p:txBody>
            <a:bodyPr/>
            <a:lstStyle/>
            <a:p>
              <a:endParaRPr lang="en-US"/>
            </a:p>
          </p:txBody>
        </p:sp>
        <p:sp>
          <p:nvSpPr>
            <p:cNvPr id="4" name="TextBox 4"/>
            <p:cNvSpPr txBox="1"/>
            <p:nvPr/>
          </p:nvSpPr>
          <p:spPr>
            <a:xfrm>
              <a:off x="0" y="-38100"/>
              <a:ext cx="5108954" cy="37783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218133" y="3305573"/>
            <a:ext cx="8746431" cy="4947686"/>
            <a:chOff x="0" y="0"/>
            <a:chExt cx="2303587" cy="1303094"/>
          </a:xfrm>
        </p:grpSpPr>
        <p:sp>
          <p:nvSpPr>
            <p:cNvPr id="6" name="Freeform 6"/>
            <p:cNvSpPr/>
            <p:nvPr/>
          </p:nvSpPr>
          <p:spPr>
            <a:xfrm>
              <a:off x="0" y="0"/>
              <a:ext cx="2303587" cy="1303094"/>
            </a:xfrm>
            <a:custGeom>
              <a:avLst/>
              <a:gdLst/>
              <a:ahLst/>
              <a:cxnLst/>
              <a:rect l="l" t="t" r="r" b="b"/>
              <a:pathLst>
                <a:path w="2303587" h="1303094">
                  <a:moveTo>
                    <a:pt x="61961" y="0"/>
                  </a:moveTo>
                  <a:lnTo>
                    <a:pt x="2241626" y="0"/>
                  </a:lnTo>
                  <a:cubicBezTo>
                    <a:pt x="2275846" y="0"/>
                    <a:pt x="2303587" y="27741"/>
                    <a:pt x="2303587" y="61961"/>
                  </a:cubicBezTo>
                  <a:lnTo>
                    <a:pt x="2303587" y="1241134"/>
                  </a:lnTo>
                  <a:cubicBezTo>
                    <a:pt x="2303587" y="1257567"/>
                    <a:pt x="2297059" y="1273326"/>
                    <a:pt x="2285439" y="1284946"/>
                  </a:cubicBezTo>
                  <a:cubicBezTo>
                    <a:pt x="2273819" y="1296566"/>
                    <a:pt x="2258059" y="1303094"/>
                    <a:pt x="2241626" y="1303094"/>
                  </a:cubicBezTo>
                  <a:lnTo>
                    <a:pt x="61961" y="1303094"/>
                  </a:lnTo>
                  <a:cubicBezTo>
                    <a:pt x="45528" y="1303094"/>
                    <a:pt x="29768" y="1296566"/>
                    <a:pt x="18148" y="1284946"/>
                  </a:cubicBezTo>
                  <a:cubicBezTo>
                    <a:pt x="6528" y="1273326"/>
                    <a:pt x="0" y="1257567"/>
                    <a:pt x="0" y="1241134"/>
                  </a:cubicBezTo>
                  <a:lnTo>
                    <a:pt x="0" y="61961"/>
                  </a:lnTo>
                  <a:cubicBezTo>
                    <a:pt x="0" y="45528"/>
                    <a:pt x="6528" y="29768"/>
                    <a:pt x="18148" y="18148"/>
                  </a:cubicBezTo>
                  <a:cubicBezTo>
                    <a:pt x="29768" y="6528"/>
                    <a:pt x="45528" y="0"/>
                    <a:pt x="61961" y="0"/>
                  </a:cubicBezTo>
                  <a:close/>
                </a:path>
              </a:pathLst>
            </a:custGeom>
            <a:solidFill>
              <a:srgbClr val="003594"/>
            </a:solidFill>
          </p:spPr>
          <p:txBody>
            <a:bodyPr/>
            <a:lstStyle/>
            <a:p>
              <a:endParaRPr lang="en-US"/>
            </a:p>
          </p:txBody>
        </p:sp>
        <p:sp>
          <p:nvSpPr>
            <p:cNvPr id="7" name="TextBox 7"/>
            <p:cNvSpPr txBox="1"/>
            <p:nvPr/>
          </p:nvSpPr>
          <p:spPr>
            <a:xfrm>
              <a:off x="0" y="-38100"/>
              <a:ext cx="2303587" cy="1341194"/>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422840" y="1758240"/>
            <a:ext cx="8337017" cy="1003935"/>
          </a:xfrm>
          <a:prstGeom prst="rect">
            <a:avLst/>
          </a:prstGeom>
        </p:spPr>
        <p:txBody>
          <a:bodyPr lIns="0" tIns="0" rIns="0" bIns="0" rtlCol="0" anchor="t">
            <a:spAutoFit/>
          </a:bodyPr>
          <a:lstStyle/>
          <a:p>
            <a:pPr algn="l">
              <a:lnSpc>
                <a:spcPts val="7769"/>
              </a:lnSpc>
            </a:pPr>
            <a:r>
              <a:rPr lang="en-US" sz="6999" b="1" spc="-20">
                <a:solidFill>
                  <a:srgbClr val="CB333B"/>
                </a:solidFill>
                <a:latin typeface="Canva Sans Bold"/>
                <a:ea typeface="Canva Sans Bold"/>
                <a:cs typeface="Canva Sans Bold"/>
                <a:sym typeface="Canva Sans Bold"/>
              </a:rPr>
              <a:t>WIOA SERVICES</a:t>
            </a:r>
          </a:p>
        </p:txBody>
      </p:sp>
      <p:sp>
        <p:nvSpPr>
          <p:cNvPr id="9" name="Freeform 9"/>
          <p:cNvSpPr/>
          <p:nvPr/>
        </p:nvSpPr>
        <p:spPr>
          <a:xfrm>
            <a:off x="15975318" y="-2201532"/>
            <a:ext cx="3884681" cy="3884681"/>
          </a:xfrm>
          <a:custGeom>
            <a:avLst/>
            <a:gdLst/>
            <a:ahLst/>
            <a:cxnLst/>
            <a:rect l="l" t="t" r="r" b="b"/>
            <a:pathLst>
              <a:path w="3884681" h="3884681">
                <a:moveTo>
                  <a:pt x="0" y="0"/>
                </a:moveTo>
                <a:lnTo>
                  <a:pt x="3884681" y="0"/>
                </a:lnTo>
                <a:lnTo>
                  <a:pt x="3884681" y="3884680"/>
                </a:lnTo>
                <a:lnTo>
                  <a:pt x="0" y="388468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10" name="Freeform 10"/>
          <p:cNvSpPr/>
          <p:nvPr/>
        </p:nvSpPr>
        <p:spPr>
          <a:xfrm>
            <a:off x="-258606" y="-43052"/>
            <a:ext cx="2143505" cy="2143505"/>
          </a:xfrm>
          <a:custGeom>
            <a:avLst/>
            <a:gdLst/>
            <a:ahLst/>
            <a:cxnLst/>
            <a:rect l="l" t="t" r="r" b="b"/>
            <a:pathLst>
              <a:path w="2143505" h="2143505">
                <a:moveTo>
                  <a:pt x="0" y="0"/>
                </a:moveTo>
                <a:lnTo>
                  <a:pt x="2143504" y="0"/>
                </a:lnTo>
                <a:lnTo>
                  <a:pt x="2143504" y="2143504"/>
                </a:lnTo>
                <a:lnTo>
                  <a:pt x="0" y="214350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0800000">
            <a:off x="7132987" y="-259192"/>
            <a:ext cx="4321546" cy="1096969"/>
          </a:xfrm>
          <a:custGeom>
            <a:avLst/>
            <a:gdLst/>
            <a:ahLst/>
            <a:cxnLst/>
            <a:rect l="l" t="t" r="r" b="b"/>
            <a:pathLst>
              <a:path w="4321546" h="1096969">
                <a:moveTo>
                  <a:pt x="0" y="0"/>
                </a:moveTo>
                <a:lnTo>
                  <a:pt x="4321546" y="0"/>
                </a:lnTo>
                <a:lnTo>
                  <a:pt x="4321546" y="1096969"/>
                </a:lnTo>
                <a:lnTo>
                  <a:pt x="0" y="109696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12"/>
          <p:cNvSpPr txBox="1"/>
          <p:nvPr/>
        </p:nvSpPr>
        <p:spPr>
          <a:xfrm>
            <a:off x="1323564" y="3750528"/>
            <a:ext cx="4555509" cy="3774058"/>
          </a:xfrm>
          <a:prstGeom prst="rect">
            <a:avLst/>
          </a:prstGeom>
        </p:spPr>
        <p:txBody>
          <a:bodyPr lIns="0" tIns="0" rIns="0" bIns="0" rtlCol="0" anchor="t">
            <a:spAutoFit/>
          </a:bodyPr>
          <a:lstStyle/>
          <a:p>
            <a:pPr marL="561363" lvl="1" indent="-280682" algn="l">
              <a:lnSpc>
                <a:spcPts val="3328"/>
              </a:lnSpc>
              <a:buFont typeface="Arial"/>
              <a:buChar char="•"/>
            </a:pPr>
            <a:r>
              <a:rPr lang="en-US" sz="2600" b="1" spc="-7">
                <a:solidFill>
                  <a:srgbClr val="FFFFFF"/>
                </a:solidFill>
                <a:latin typeface="Canva Sans Bold"/>
                <a:ea typeface="Canva Sans Bold"/>
                <a:cs typeface="Canva Sans Bold"/>
                <a:sym typeface="Canva Sans Bold"/>
              </a:rPr>
              <a:t>Assessments</a:t>
            </a:r>
          </a:p>
          <a:p>
            <a:pPr marL="561363" lvl="1" indent="-280682" algn="l">
              <a:lnSpc>
                <a:spcPts val="3328"/>
              </a:lnSpc>
              <a:buFont typeface="Arial"/>
              <a:buChar char="•"/>
            </a:pPr>
            <a:r>
              <a:rPr lang="en-US" sz="2600" b="1" spc="-7">
                <a:solidFill>
                  <a:srgbClr val="FFFFFF"/>
                </a:solidFill>
                <a:latin typeface="Canva Sans Bold"/>
                <a:ea typeface="Canva Sans Bold"/>
                <a:cs typeface="Canva Sans Bold"/>
                <a:sym typeface="Canva Sans Bold"/>
              </a:rPr>
              <a:t>Job Search Assistance</a:t>
            </a:r>
          </a:p>
          <a:p>
            <a:pPr marL="561363" lvl="1" indent="-280682" algn="l">
              <a:lnSpc>
                <a:spcPts val="3328"/>
              </a:lnSpc>
              <a:buFont typeface="Arial"/>
              <a:buChar char="•"/>
            </a:pPr>
            <a:r>
              <a:rPr lang="en-US" sz="2600" b="1" spc="-7">
                <a:solidFill>
                  <a:srgbClr val="FFFFFF"/>
                </a:solidFill>
                <a:latin typeface="Canva Sans Bold"/>
                <a:ea typeface="Canva Sans Bold"/>
                <a:cs typeface="Canva Sans Bold"/>
                <a:sym typeface="Canva Sans Bold"/>
              </a:rPr>
              <a:t>On-the-Job Training</a:t>
            </a:r>
          </a:p>
          <a:p>
            <a:pPr marL="561363" lvl="1" indent="-280682" algn="l">
              <a:lnSpc>
                <a:spcPts val="3328"/>
              </a:lnSpc>
              <a:buFont typeface="Arial"/>
              <a:buChar char="•"/>
            </a:pPr>
            <a:r>
              <a:rPr lang="en-US" sz="2600" b="1" spc="-7">
                <a:solidFill>
                  <a:srgbClr val="FFFFFF"/>
                </a:solidFill>
                <a:latin typeface="Canva Sans Bold"/>
                <a:ea typeface="Canva Sans Bold"/>
                <a:cs typeface="Canva Sans Bold"/>
                <a:sym typeface="Canva Sans Bold"/>
              </a:rPr>
              <a:t>Apprenticeships</a:t>
            </a:r>
          </a:p>
          <a:p>
            <a:pPr marL="561363" lvl="1" indent="-280682" algn="l">
              <a:lnSpc>
                <a:spcPts val="3328"/>
              </a:lnSpc>
              <a:buFont typeface="Arial"/>
              <a:buChar char="•"/>
            </a:pPr>
            <a:r>
              <a:rPr lang="en-US" sz="2600" b="1" spc="-7">
                <a:solidFill>
                  <a:srgbClr val="FFFFFF"/>
                </a:solidFill>
                <a:latin typeface="Canva Sans Bold"/>
                <a:ea typeface="Canva Sans Bold"/>
                <a:cs typeface="Canva Sans Bold"/>
                <a:sym typeface="Canva Sans Bold"/>
              </a:rPr>
              <a:t>Classroom Training</a:t>
            </a:r>
          </a:p>
          <a:p>
            <a:pPr marL="561363" lvl="1" indent="-280682" algn="l">
              <a:lnSpc>
                <a:spcPts val="3328"/>
              </a:lnSpc>
              <a:buFont typeface="Arial"/>
              <a:buChar char="•"/>
            </a:pPr>
            <a:r>
              <a:rPr lang="en-US" sz="2600" b="1" spc="-7">
                <a:solidFill>
                  <a:srgbClr val="FFFFFF"/>
                </a:solidFill>
                <a:latin typeface="Canva Sans Bold"/>
                <a:ea typeface="Canva Sans Bold"/>
                <a:cs typeface="Canva Sans Bold"/>
                <a:sym typeface="Canva Sans Bold"/>
              </a:rPr>
              <a:t>Case Management </a:t>
            </a:r>
          </a:p>
          <a:p>
            <a:pPr marL="561363" lvl="1" indent="-280682" algn="l">
              <a:lnSpc>
                <a:spcPts val="3328"/>
              </a:lnSpc>
              <a:buFont typeface="Arial"/>
              <a:buChar char="•"/>
            </a:pPr>
            <a:r>
              <a:rPr lang="en-US" sz="2600" b="1" spc="-7">
                <a:solidFill>
                  <a:srgbClr val="FFFFFF"/>
                </a:solidFill>
                <a:latin typeface="Canva Sans Bold"/>
                <a:ea typeface="Canva Sans Bold"/>
                <a:cs typeface="Canva Sans Bold"/>
                <a:sym typeface="Canva Sans Bold"/>
              </a:rPr>
              <a:t>Follow-up Services</a:t>
            </a:r>
          </a:p>
          <a:p>
            <a:pPr marL="561363" lvl="1" indent="-280682" algn="l">
              <a:lnSpc>
                <a:spcPts val="3328"/>
              </a:lnSpc>
              <a:buFont typeface="Arial"/>
              <a:buChar char="•"/>
            </a:pPr>
            <a:r>
              <a:rPr lang="en-US" sz="2600" b="1" spc="-7">
                <a:solidFill>
                  <a:srgbClr val="FFFFFF"/>
                </a:solidFill>
                <a:latin typeface="Canva Sans Bold"/>
                <a:ea typeface="Canva Sans Bold"/>
                <a:cs typeface="Canva Sans Bold"/>
                <a:sym typeface="Canva Sans Bold"/>
              </a:rPr>
              <a:t>Resources</a:t>
            </a:r>
          </a:p>
          <a:p>
            <a:pPr marL="561363" lvl="1" indent="-280682" algn="l">
              <a:lnSpc>
                <a:spcPts val="3328"/>
              </a:lnSpc>
              <a:buFont typeface="Arial"/>
              <a:buChar char="•"/>
            </a:pPr>
            <a:r>
              <a:rPr lang="en-US" sz="2600" b="1" spc="-7">
                <a:solidFill>
                  <a:srgbClr val="FFFFFF"/>
                </a:solidFill>
                <a:latin typeface="Canva Sans Bold"/>
                <a:ea typeface="Canva Sans Bold"/>
                <a:cs typeface="Canva Sans Bold"/>
                <a:sym typeface="Canva Sans Bold"/>
              </a:rPr>
              <a:t>Support Groups</a:t>
            </a:r>
          </a:p>
        </p:txBody>
      </p:sp>
      <p:sp>
        <p:nvSpPr>
          <p:cNvPr id="13" name="TextBox 13"/>
          <p:cNvSpPr txBox="1"/>
          <p:nvPr/>
        </p:nvSpPr>
        <p:spPr>
          <a:xfrm>
            <a:off x="5409055" y="3750528"/>
            <a:ext cx="4555509" cy="2097658"/>
          </a:xfrm>
          <a:prstGeom prst="rect">
            <a:avLst/>
          </a:prstGeom>
        </p:spPr>
        <p:txBody>
          <a:bodyPr lIns="0" tIns="0" rIns="0" bIns="0" rtlCol="0" anchor="t">
            <a:spAutoFit/>
          </a:bodyPr>
          <a:lstStyle/>
          <a:p>
            <a:pPr marL="561363" lvl="1" indent="-280682" algn="l">
              <a:lnSpc>
                <a:spcPts val="3328"/>
              </a:lnSpc>
              <a:buFont typeface="Arial"/>
              <a:buChar char="•"/>
            </a:pPr>
            <a:r>
              <a:rPr lang="en-US" sz="2600" b="1" spc="-7">
                <a:solidFill>
                  <a:srgbClr val="FFFFFF"/>
                </a:solidFill>
                <a:latin typeface="Canva Sans Bold"/>
                <a:ea typeface="Canva Sans Bold"/>
                <a:cs typeface="Canva Sans Bold"/>
                <a:sym typeface="Canva Sans Bold"/>
              </a:rPr>
              <a:t>Job Search Mentoring</a:t>
            </a:r>
          </a:p>
          <a:p>
            <a:pPr marL="561363" lvl="1" indent="-280682" algn="l">
              <a:lnSpc>
                <a:spcPts val="3328"/>
              </a:lnSpc>
              <a:buFont typeface="Arial"/>
              <a:buChar char="•"/>
            </a:pPr>
            <a:r>
              <a:rPr lang="en-US" sz="2600" b="1" spc="-7">
                <a:solidFill>
                  <a:srgbClr val="FFFFFF"/>
                </a:solidFill>
                <a:latin typeface="Canva Sans Bold"/>
                <a:ea typeface="Canva Sans Bold"/>
                <a:cs typeface="Canva Sans Bold"/>
                <a:sym typeface="Canva Sans Bold"/>
              </a:rPr>
              <a:t>Job Connection</a:t>
            </a:r>
          </a:p>
          <a:p>
            <a:pPr marL="561363" lvl="1" indent="-280682" algn="l">
              <a:lnSpc>
                <a:spcPts val="3328"/>
              </a:lnSpc>
              <a:buFont typeface="Arial"/>
              <a:buChar char="•"/>
            </a:pPr>
            <a:r>
              <a:rPr lang="en-US" sz="2600" b="1" spc="-7">
                <a:solidFill>
                  <a:srgbClr val="FFFFFF"/>
                </a:solidFill>
                <a:latin typeface="Canva Sans Bold"/>
                <a:ea typeface="Canva Sans Bold"/>
                <a:cs typeface="Canva Sans Bold"/>
                <a:sym typeface="Canva Sans Bold"/>
              </a:rPr>
              <a:t>Behavioral Health Services</a:t>
            </a:r>
          </a:p>
          <a:p>
            <a:pPr marL="561363" lvl="1" indent="-280682" algn="l">
              <a:lnSpc>
                <a:spcPts val="3328"/>
              </a:lnSpc>
              <a:buFont typeface="Arial"/>
              <a:buChar char="•"/>
            </a:pPr>
            <a:r>
              <a:rPr lang="en-US" sz="2600" b="1" spc="-7">
                <a:solidFill>
                  <a:srgbClr val="FFFFFF"/>
                </a:solidFill>
                <a:latin typeface="Canva Sans Bold"/>
                <a:ea typeface="Canva Sans Bold"/>
                <a:cs typeface="Canva Sans Bold"/>
                <a:sym typeface="Canva Sans Bold"/>
              </a:rPr>
              <a:t>Advocacy</a:t>
            </a:r>
          </a:p>
        </p:txBody>
      </p:sp>
      <p:pic>
        <p:nvPicPr>
          <p:cNvPr id="5122" name="Picture 2">
            <a:extLst>
              <a:ext uri="{FF2B5EF4-FFF2-40B4-BE49-F238E27FC236}">
                <a16:creationId xmlns:a16="http://schemas.microsoft.com/office/drawing/2014/main" id="{AE712EA1-B8E1-BDB5-6F55-18AF872038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85356" y="2116874"/>
            <a:ext cx="6579461" cy="65794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999574" y="0"/>
            <a:ext cx="12539434" cy="10287000"/>
            <a:chOff x="0" y="0"/>
            <a:chExt cx="743078" cy="609600"/>
          </a:xfrm>
        </p:grpSpPr>
        <p:sp>
          <p:nvSpPr>
            <p:cNvPr id="3" name="Freeform 3"/>
            <p:cNvSpPr/>
            <p:nvPr/>
          </p:nvSpPr>
          <p:spPr>
            <a:xfrm>
              <a:off x="0" y="0"/>
              <a:ext cx="743078" cy="609600"/>
            </a:xfrm>
            <a:custGeom>
              <a:avLst/>
              <a:gdLst/>
              <a:ahLst/>
              <a:cxnLst/>
              <a:rect l="l" t="t" r="r" b="b"/>
              <a:pathLst>
                <a:path w="743078" h="609600">
                  <a:moveTo>
                    <a:pt x="203200" y="0"/>
                  </a:moveTo>
                  <a:lnTo>
                    <a:pt x="743078" y="0"/>
                  </a:lnTo>
                  <a:lnTo>
                    <a:pt x="539878" y="609600"/>
                  </a:lnTo>
                  <a:lnTo>
                    <a:pt x="0" y="609600"/>
                  </a:lnTo>
                  <a:lnTo>
                    <a:pt x="203200" y="0"/>
                  </a:lnTo>
                  <a:close/>
                </a:path>
              </a:pathLst>
            </a:custGeom>
            <a:solidFill>
              <a:srgbClr val="7D82B7"/>
            </a:solidFill>
          </p:spPr>
          <p:txBody>
            <a:bodyPr/>
            <a:lstStyle/>
            <a:p>
              <a:endParaRPr lang="en-US"/>
            </a:p>
          </p:txBody>
        </p:sp>
        <p:sp>
          <p:nvSpPr>
            <p:cNvPr id="4" name="TextBox 4"/>
            <p:cNvSpPr txBox="1"/>
            <p:nvPr/>
          </p:nvSpPr>
          <p:spPr>
            <a:xfrm>
              <a:off x="101600" y="-66675"/>
              <a:ext cx="539878" cy="676275"/>
            </a:xfrm>
            <a:prstGeom prst="rect">
              <a:avLst/>
            </a:prstGeom>
          </p:spPr>
          <p:txBody>
            <a:bodyPr lIns="50800" tIns="50800" rIns="50800" bIns="50800" rtlCol="0" anchor="ctr"/>
            <a:lstStyle/>
            <a:p>
              <a:pPr algn="ctr">
                <a:lnSpc>
                  <a:spcPts val="3319"/>
                </a:lnSpc>
              </a:pPr>
              <a:endParaRPr/>
            </a:p>
          </p:txBody>
        </p:sp>
      </p:grpSp>
      <p:grpSp>
        <p:nvGrpSpPr>
          <p:cNvPr id="5" name="Group 5"/>
          <p:cNvGrpSpPr/>
          <p:nvPr/>
        </p:nvGrpSpPr>
        <p:grpSpPr>
          <a:xfrm>
            <a:off x="337135" y="1239939"/>
            <a:ext cx="7807122" cy="7807122"/>
            <a:chOff x="0" y="0"/>
            <a:chExt cx="6350000" cy="6350000"/>
          </a:xfrm>
        </p:grpSpPr>
        <p:sp>
          <p:nvSpPr>
            <p:cNvPr id="6" name="Freeform 6"/>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2"/>
              <a:stretch>
                <a:fillRect l="-15346" r="-15346"/>
              </a:stretch>
            </a:blipFill>
          </p:spPr>
          <p:txBody>
            <a:bodyPr/>
            <a:lstStyle/>
            <a:p>
              <a:endParaRPr lang="en-US"/>
            </a:p>
          </p:txBody>
        </p:sp>
      </p:grpSp>
      <p:sp>
        <p:nvSpPr>
          <p:cNvPr id="7" name="AutoShape 7"/>
          <p:cNvSpPr/>
          <p:nvPr/>
        </p:nvSpPr>
        <p:spPr>
          <a:xfrm>
            <a:off x="9144000" y="3419025"/>
            <a:ext cx="1494277" cy="0"/>
          </a:xfrm>
          <a:prstGeom prst="line">
            <a:avLst/>
          </a:prstGeom>
          <a:ln w="114300" cap="flat">
            <a:solidFill>
              <a:srgbClr val="0B1320"/>
            </a:solidFill>
            <a:prstDash val="solid"/>
            <a:headEnd type="none" w="sm" len="sm"/>
            <a:tailEnd type="none" w="sm" len="sm"/>
          </a:ln>
        </p:spPr>
        <p:txBody>
          <a:bodyPr/>
          <a:lstStyle/>
          <a:p>
            <a:endParaRPr lang="en-US"/>
          </a:p>
        </p:txBody>
      </p:sp>
      <p:sp>
        <p:nvSpPr>
          <p:cNvPr id="8" name="TextBox 8"/>
          <p:cNvSpPr txBox="1"/>
          <p:nvPr/>
        </p:nvSpPr>
        <p:spPr>
          <a:xfrm>
            <a:off x="8713610" y="962025"/>
            <a:ext cx="7956591" cy="1115690"/>
          </a:xfrm>
          <a:prstGeom prst="rect">
            <a:avLst/>
          </a:prstGeom>
        </p:spPr>
        <p:txBody>
          <a:bodyPr lIns="0" tIns="0" rIns="0" bIns="0" rtlCol="0" anchor="t">
            <a:spAutoFit/>
          </a:bodyPr>
          <a:lstStyle/>
          <a:p>
            <a:pPr algn="l">
              <a:lnSpc>
                <a:spcPts val="8739"/>
              </a:lnSpc>
            </a:pPr>
            <a:r>
              <a:rPr lang="en-US" sz="8050" b="1">
                <a:solidFill>
                  <a:srgbClr val="0B1320"/>
                </a:solidFill>
                <a:latin typeface="Futura Bold"/>
              </a:rPr>
              <a:t>Takeaways</a:t>
            </a:r>
          </a:p>
        </p:txBody>
      </p:sp>
      <p:sp>
        <p:nvSpPr>
          <p:cNvPr id="9" name="TextBox 9"/>
          <p:cNvSpPr txBox="1"/>
          <p:nvPr/>
        </p:nvSpPr>
        <p:spPr>
          <a:xfrm>
            <a:off x="8355878" y="3867666"/>
            <a:ext cx="9925668" cy="2916952"/>
          </a:xfrm>
          <a:prstGeom prst="rect">
            <a:avLst/>
          </a:prstGeom>
        </p:spPr>
        <p:txBody>
          <a:bodyPr wrap="square" lIns="0" tIns="0" rIns="0" bIns="0" rtlCol="0" anchor="t">
            <a:spAutoFit/>
          </a:bodyPr>
          <a:lstStyle/>
          <a:p>
            <a:pPr marL="777240" lvl="1" indent="-388620">
              <a:lnSpc>
                <a:spcPts val="5760"/>
              </a:lnSpc>
              <a:buFont typeface="Arial"/>
              <a:buChar char="•"/>
            </a:pPr>
            <a:r>
              <a:rPr lang="en-US" sz="3600" b="1">
                <a:solidFill>
                  <a:srgbClr val="0B1320"/>
                </a:solidFill>
                <a:latin typeface="Red Hat Display"/>
                <a:ea typeface="Helios Extended"/>
                <a:cs typeface="Helios Extended"/>
                <a:sym typeface="Helios Extended"/>
              </a:rPr>
              <a:t>Who is the Workforce Development Board?</a:t>
            </a:r>
            <a:endParaRPr lang="en-US" sz="3600" b="1">
              <a:solidFill>
                <a:srgbClr val="0B1320"/>
              </a:solidFill>
              <a:latin typeface="Red Hat Display"/>
              <a:ea typeface="Helios Extended"/>
              <a:cs typeface="Helios Extended"/>
            </a:endParaRPr>
          </a:p>
          <a:p>
            <a:pPr marL="777240" lvl="1" indent="-388620">
              <a:lnSpc>
                <a:spcPts val="5760"/>
              </a:lnSpc>
              <a:buFont typeface="Arial"/>
              <a:buChar char="•"/>
            </a:pPr>
            <a:r>
              <a:rPr lang="en-US" sz="3600" b="1">
                <a:solidFill>
                  <a:srgbClr val="0B1320"/>
                </a:solidFill>
                <a:latin typeface="Red Hat Display"/>
                <a:ea typeface="Helios Extended"/>
                <a:cs typeface="Helios Extended"/>
              </a:rPr>
              <a:t>Partners in the talent attraction/retention strategy</a:t>
            </a:r>
          </a:p>
          <a:p>
            <a:pPr marL="777240" lvl="1" indent="-388620">
              <a:lnSpc>
                <a:spcPts val="5760"/>
              </a:lnSpc>
              <a:buFont typeface="Arial"/>
              <a:buChar char="•"/>
            </a:pPr>
            <a:r>
              <a:rPr lang="en-US" sz="3600" b="1">
                <a:solidFill>
                  <a:srgbClr val="0B1320"/>
                </a:solidFill>
                <a:latin typeface="Red Hat Display"/>
                <a:ea typeface="Helios Extended"/>
                <a:cs typeface="Helios Extended"/>
                <a:sym typeface="Helios Extended"/>
              </a:rPr>
              <a:t>Resources to your company</a:t>
            </a:r>
            <a:endParaRPr lang="en-US" sz="3600" b="1">
              <a:solidFill>
                <a:srgbClr val="0B1320"/>
              </a:solidFill>
              <a:latin typeface="Red Hat Display" panose="020B0604020202020204" charset="0"/>
              <a:ea typeface="Helios Extended"/>
              <a:cs typeface="Helios Extended"/>
            </a:endParaRPr>
          </a:p>
        </p:txBody>
      </p:sp>
    </p:spTree>
    <p:extLst>
      <p:ext uri="{BB962C8B-B14F-4D97-AF65-F5344CB8AC3E}">
        <p14:creationId xmlns:p14="http://schemas.microsoft.com/office/powerpoint/2010/main" val="1316849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12645" y="3179534"/>
            <a:ext cx="10525732" cy="5665726"/>
            <a:chOff x="0" y="0"/>
            <a:chExt cx="2772209" cy="1492208"/>
          </a:xfrm>
        </p:grpSpPr>
        <p:sp>
          <p:nvSpPr>
            <p:cNvPr id="3" name="Freeform 3"/>
            <p:cNvSpPr/>
            <p:nvPr/>
          </p:nvSpPr>
          <p:spPr>
            <a:xfrm>
              <a:off x="0" y="0"/>
              <a:ext cx="2772209" cy="1492208"/>
            </a:xfrm>
            <a:custGeom>
              <a:avLst/>
              <a:gdLst/>
              <a:ahLst/>
              <a:cxnLst/>
              <a:rect l="l" t="t" r="r" b="b"/>
              <a:pathLst>
                <a:path w="2772209" h="1492208">
                  <a:moveTo>
                    <a:pt x="51487" y="0"/>
                  </a:moveTo>
                  <a:lnTo>
                    <a:pt x="2720722" y="0"/>
                  </a:lnTo>
                  <a:cubicBezTo>
                    <a:pt x="2734377" y="0"/>
                    <a:pt x="2747473" y="5424"/>
                    <a:pt x="2757129" y="15080"/>
                  </a:cubicBezTo>
                  <a:cubicBezTo>
                    <a:pt x="2766785" y="24736"/>
                    <a:pt x="2772209" y="37832"/>
                    <a:pt x="2772209" y="51487"/>
                  </a:cubicBezTo>
                  <a:lnTo>
                    <a:pt x="2772209" y="1440721"/>
                  </a:lnTo>
                  <a:cubicBezTo>
                    <a:pt x="2772209" y="1454376"/>
                    <a:pt x="2766785" y="1467472"/>
                    <a:pt x="2757129" y="1477127"/>
                  </a:cubicBezTo>
                  <a:cubicBezTo>
                    <a:pt x="2747473" y="1486783"/>
                    <a:pt x="2734377" y="1492208"/>
                    <a:pt x="2720722" y="1492208"/>
                  </a:cubicBezTo>
                  <a:lnTo>
                    <a:pt x="51487" y="1492208"/>
                  </a:lnTo>
                  <a:cubicBezTo>
                    <a:pt x="37832" y="1492208"/>
                    <a:pt x="24736" y="1486783"/>
                    <a:pt x="15080" y="1477127"/>
                  </a:cubicBezTo>
                  <a:cubicBezTo>
                    <a:pt x="5424" y="1467472"/>
                    <a:pt x="0" y="1454376"/>
                    <a:pt x="0" y="1440721"/>
                  </a:cubicBezTo>
                  <a:lnTo>
                    <a:pt x="0" y="51487"/>
                  </a:lnTo>
                  <a:cubicBezTo>
                    <a:pt x="0" y="37832"/>
                    <a:pt x="5424" y="24736"/>
                    <a:pt x="15080" y="15080"/>
                  </a:cubicBezTo>
                  <a:cubicBezTo>
                    <a:pt x="24736" y="5424"/>
                    <a:pt x="37832" y="0"/>
                    <a:pt x="51487" y="0"/>
                  </a:cubicBezTo>
                  <a:close/>
                </a:path>
              </a:pathLst>
            </a:custGeom>
            <a:solidFill>
              <a:srgbClr val="003594"/>
            </a:solidFill>
          </p:spPr>
          <p:txBody>
            <a:bodyPr/>
            <a:lstStyle/>
            <a:p>
              <a:endParaRPr lang="en-US"/>
            </a:p>
          </p:txBody>
        </p:sp>
        <p:sp>
          <p:nvSpPr>
            <p:cNvPr id="4" name="TextBox 4"/>
            <p:cNvSpPr txBox="1"/>
            <p:nvPr/>
          </p:nvSpPr>
          <p:spPr>
            <a:xfrm>
              <a:off x="0" y="-38100"/>
              <a:ext cx="2772209" cy="153030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13904" y="9258300"/>
            <a:ext cx="19398061" cy="1289940"/>
            <a:chOff x="0" y="0"/>
            <a:chExt cx="5108954" cy="339737"/>
          </a:xfrm>
        </p:grpSpPr>
        <p:sp>
          <p:nvSpPr>
            <p:cNvPr id="6" name="Freeform 6"/>
            <p:cNvSpPr/>
            <p:nvPr/>
          </p:nvSpPr>
          <p:spPr>
            <a:xfrm>
              <a:off x="0" y="0"/>
              <a:ext cx="5108954" cy="339737"/>
            </a:xfrm>
            <a:custGeom>
              <a:avLst/>
              <a:gdLst/>
              <a:ahLst/>
              <a:cxnLst/>
              <a:rect l="l" t="t" r="r" b="b"/>
              <a:pathLst>
                <a:path w="5108954" h="339737">
                  <a:moveTo>
                    <a:pt x="20355" y="0"/>
                  </a:moveTo>
                  <a:lnTo>
                    <a:pt x="5088600" y="0"/>
                  </a:lnTo>
                  <a:cubicBezTo>
                    <a:pt x="5093998" y="0"/>
                    <a:pt x="5099176" y="2144"/>
                    <a:pt x="5102993" y="5962"/>
                  </a:cubicBezTo>
                  <a:cubicBezTo>
                    <a:pt x="5106810" y="9779"/>
                    <a:pt x="5108954" y="14956"/>
                    <a:pt x="5108954" y="20355"/>
                  </a:cubicBezTo>
                  <a:lnTo>
                    <a:pt x="5108954" y="319383"/>
                  </a:lnTo>
                  <a:cubicBezTo>
                    <a:pt x="5108954" y="324781"/>
                    <a:pt x="5106810" y="329958"/>
                    <a:pt x="5102993" y="333776"/>
                  </a:cubicBezTo>
                  <a:cubicBezTo>
                    <a:pt x="5099176" y="337593"/>
                    <a:pt x="5093998" y="339737"/>
                    <a:pt x="5088600" y="339737"/>
                  </a:cubicBezTo>
                  <a:lnTo>
                    <a:pt x="20355" y="339737"/>
                  </a:lnTo>
                  <a:cubicBezTo>
                    <a:pt x="9113" y="339737"/>
                    <a:pt x="0" y="330624"/>
                    <a:pt x="0" y="319383"/>
                  </a:cubicBezTo>
                  <a:lnTo>
                    <a:pt x="0" y="20355"/>
                  </a:lnTo>
                  <a:cubicBezTo>
                    <a:pt x="0" y="9113"/>
                    <a:pt x="9113" y="0"/>
                    <a:pt x="20355" y="0"/>
                  </a:cubicBezTo>
                  <a:close/>
                </a:path>
              </a:pathLst>
            </a:custGeom>
            <a:solidFill>
              <a:srgbClr val="AD2531"/>
            </a:solidFill>
          </p:spPr>
          <p:txBody>
            <a:bodyPr/>
            <a:lstStyle/>
            <a:p>
              <a:endParaRPr lang="en-US"/>
            </a:p>
          </p:txBody>
        </p:sp>
        <p:sp>
          <p:nvSpPr>
            <p:cNvPr id="7" name="TextBox 7"/>
            <p:cNvSpPr txBox="1"/>
            <p:nvPr/>
          </p:nvSpPr>
          <p:spPr>
            <a:xfrm>
              <a:off x="0" y="-38100"/>
              <a:ext cx="5108954" cy="377837"/>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5853616" y="1575590"/>
            <a:ext cx="6463023" cy="880491"/>
          </a:xfrm>
          <a:prstGeom prst="rect">
            <a:avLst/>
          </a:prstGeom>
        </p:spPr>
        <p:txBody>
          <a:bodyPr lIns="0" tIns="0" rIns="0" bIns="0" rtlCol="0" anchor="t">
            <a:spAutoFit/>
          </a:bodyPr>
          <a:lstStyle/>
          <a:p>
            <a:pPr algn="ctr">
              <a:lnSpc>
                <a:spcPts val="6882"/>
              </a:lnSpc>
            </a:pPr>
            <a:r>
              <a:rPr lang="en-US" sz="6200" b="1" spc="-18">
                <a:solidFill>
                  <a:srgbClr val="CB333B"/>
                </a:solidFill>
                <a:latin typeface="Canva Sans Bold"/>
                <a:ea typeface="Canva Sans Bold"/>
                <a:cs typeface="Canva Sans Bold"/>
                <a:sym typeface="Canva Sans Bold"/>
              </a:rPr>
              <a:t>BHA SERVICES</a:t>
            </a:r>
          </a:p>
        </p:txBody>
      </p:sp>
      <p:sp>
        <p:nvSpPr>
          <p:cNvPr id="9" name="Freeform 9"/>
          <p:cNvSpPr/>
          <p:nvPr/>
        </p:nvSpPr>
        <p:spPr>
          <a:xfrm>
            <a:off x="-2128590" y="-1713955"/>
            <a:ext cx="4893489" cy="4893489"/>
          </a:xfrm>
          <a:custGeom>
            <a:avLst/>
            <a:gdLst/>
            <a:ahLst/>
            <a:cxnLst/>
            <a:rect l="l" t="t" r="r" b="b"/>
            <a:pathLst>
              <a:path w="4893489" h="4893489">
                <a:moveTo>
                  <a:pt x="0" y="0"/>
                </a:moveTo>
                <a:lnTo>
                  <a:pt x="4893489" y="0"/>
                </a:lnTo>
                <a:lnTo>
                  <a:pt x="4893489" y="4893489"/>
                </a:lnTo>
                <a:lnTo>
                  <a:pt x="0" y="489348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10" name="Freeform 10"/>
          <p:cNvSpPr/>
          <p:nvPr/>
        </p:nvSpPr>
        <p:spPr>
          <a:xfrm>
            <a:off x="15521291" y="-1713955"/>
            <a:ext cx="4893489" cy="4893489"/>
          </a:xfrm>
          <a:custGeom>
            <a:avLst/>
            <a:gdLst/>
            <a:ahLst/>
            <a:cxnLst/>
            <a:rect l="l" t="t" r="r" b="b"/>
            <a:pathLst>
              <a:path w="4893489" h="4893489">
                <a:moveTo>
                  <a:pt x="0" y="0"/>
                </a:moveTo>
                <a:lnTo>
                  <a:pt x="4893489" y="0"/>
                </a:lnTo>
                <a:lnTo>
                  <a:pt x="4893489" y="4893489"/>
                </a:lnTo>
                <a:lnTo>
                  <a:pt x="0" y="489348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grpSp>
        <p:nvGrpSpPr>
          <p:cNvPr id="11" name="Group 11"/>
          <p:cNvGrpSpPr/>
          <p:nvPr/>
        </p:nvGrpSpPr>
        <p:grpSpPr>
          <a:xfrm>
            <a:off x="5647217" y="1721990"/>
            <a:ext cx="530542" cy="53054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594"/>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2110240" y="1721990"/>
            <a:ext cx="530542" cy="53054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594"/>
            </a:solidFill>
          </p:spPr>
          <p:txBody>
            <a:bodyPr/>
            <a:lstStyle/>
            <a:p>
              <a:endParaRPr lang="en-US"/>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7463361" y="3420328"/>
            <a:ext cx="9706554" cy="5126987"/>
          </a:xfrm>
          <a:prstGeom prst="rect">
            <a:avLst/>
          </a:prstGeom>
        </p:spPr>
        <p:txBody>
          <a:bodyPr lIns="0" tIns="0" rIns="0" bIns="0" rtlCol="0" anchor="t">
            <a:spAutoFit/>
          </a:bodyPr>
          <a:lstStyle/>
          <a:p>
            <a:pPr algn="ctr">
              <a:lnSpc>
                <a:spcPts val="4060"/>
              </a:lnSpc>
            </a:pPr>
            <a:r>
              <a:rPr lang="en-US" sz="2900" b="1" spc="-8">
                <a:solidFill>
                  <a:srgbClr val="FFFFFF"/>
                </a:solidFill>
                <a:latin typeface="Canva Sans Bold"/>
                <a:ea typeface="Canva Sans Bold"/>
                <a:cs typeface="Canva Sans Bold"/>
                <a:sym typeface="Canva Sans Bold"/>
              </a:rPr>
              <a:t>Behavioral Health Advocates (BHAs) are Master’s-level professionals who specialist in mental health and provide brief supportive counseling. BHAs address stressors and barriers, listen and offer support, link clients to community resources, and help people achieve their goals. </a:t>
            </a:r>
          </a:p>
          <a:p>
            <a:pPr algn="ctr">
              <a:lnSpc>
                <a:spcPts val="4060"/>
              </a:lnSpc>
            </a:pPr>
            <a:endParaRPr lang="en-US" sz="2900" b="1" spc="-8">
              <a:solidFill>
                <a:srgbClr val="FFFFFF"/>
              </a:solidFill>
              <a:latin typeface="Canva Sans Bold"/>
              <a:ea typeface="Canva Sans Bold"/>
              <a:cs typeface="Canva Sans Bold"/>
              <a:sym typeface="Canva Sans Bold"/>
            </a:endParaRPr>
          </a:p>
          <a:p>
            <a:pPr algn="ctr">
              <a:lnSpc>
                <a:spcPts val="4060"/>
              </a:lnSpc>
            </a:pPr>
            <a:r>
              <a:rPr lang="en-US" sz="2900" b="1" spc="-8">
                <a:solidFill>
                  <a:srgbClr val="FFFFFF"/>
                </a:solidFill>
                <a:latin typeface="Canva Sans Bold"/>
                <a:ea typeface="Canva Sans Bold"/>
                <a:cs typeface="Canva Sans Bold"/>
                <a:sym typeface="Canva Sans Bold"/>
              </a:rPr>
              <a:t>PA CareerLink® Lancaster County’s BHA is available to all clients who need temproary services during their enrollment period. </a:t>
            </a:r>
          </a:p>
        </p:txBody>
      </p:sp>
      <p:pic>
        <p:nvPicPr>
          <p:cNvPr id="4098" name="Picture 2">
            <a:extLst>
              <a:ext uri="{FF2B5EF4-FFF2-40B4-BE49-F238E27FC236}">
                <a16:creationId xmlns:a16="http://schemas.microsoft.com/office/drawing/2014/main" id="{48BCFABD-0E74-45ED-94CE-3D821F092A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227" y="3384336"/>
            <a:ext cx="6594550" cy="53270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9130" y="3733717"/>
            <a:ext cx="9439882" cy="4449639"/>
            <a:chOff x="0" y="0"/>
            <a:chExt cx="2486224" cy="1171921"/>
          </a:xfrm>
        </p:grpSpPr>
        <p:sp>
          <p:nvSpPr>
            <p:cNvPr id="3" name="Freeform 3"/>
            <p:cNvSpPr/>
            <p:nvPr/>
          </p:nvSpPr>
          <p:spPr>
            <a:xfrm>
              <a:off x="0" y="0"/>
              <a:ext cx="2486224" cy="1171921"/>
            </a:xfrm>
            <a:custGeom>
              <a:avLst/>
              <a:gdLst/>
              <a:ahLst/>
              <a:cxnLst/>
              <a:rect l="l" t="t" r="r" b="b"/>
              <a:pathLst>
                <a:path w="2486224" h="1171921">
                  <a:moveTo>
                    <a:pt x="57409" y="0"/>
                  </a:moveTo>
                  <a:lnTo>
                    <a:pt x="2428815" y="0"/>
                  </a:lnTo>
                  <a:cubicBezTo>
                    <a:pt x="2460521" y="0"/>
                    <a:pt x="2486224" y="25703"/>
                    <a:pt x="2486224" y="57409"/>
                  </a:cubicBezTo>
                  <a:lnTo>
                    <a:pt x="2486224" y="1114512"/>
                  </a:lnTo>
                  <a:cubicBezTo>
                    <a:pt x="2486224" y="1146218"/>
                    <a:pt x="2460521" y="1171921"/>
                    <a:pt x="2428815" y="1171921"/>
                  </a:cubicBezTo>
                  <a:lnTo>
                    <a:pt x="57409" y="1171921"/>
                  </a:lnTo>
                  <a:cubicBezTo>
                    <a:pt x="25703" y="1171921"/>
                    <a:pt x="0" y="1146218"/>
                    <a:pt x="0" y="1114512"/>
                  </a:cubicBezTo>
                  <a:lnTo>
                    <a:pt x="0" y="57409"/>
                  </a:lnTo>
                  <a:cubicBezTo>
                    <a:pt x="0" y="25703"/>
                    <a:pt x="25703" y="0"/>
                    <a:pt x="57409" y="0"/>
                  </a:cubicBezTo>
                  <a:close/>
                </a:path>
              </a:pathLst>
            </a:custGeom>
            <a:solidFill>
              <a:srgbClr val="003594"/>
            </a:solidFill>
          </p:spPr>
          <p:txBody>
            <a:bodyPr/>
            <a:lstStyle/>
            <a:p>
              <a:endParaRPr lang="en-US"/>
            </a:p>
          </p:txBody>
        </p:sp>
        <p:sp>
          <p:nvSpPr>
            <p:cNvPr id="4" name="TextBox 4"/>
            <p:cNvSpPr txBox="1"/>
            <p:nvPr/>
          </p:nvSpPr>
          <p:spPr>
            <a:xfrm>
              <a:off x="0" y="-38100"/>
              <a:ext cx="2486224" cy="1210021"/>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13904" y="9258300"/>
            <a:ext cx="19398061" cy="1289940"/>
            <a:chOff x="0" y="0"/>
            <a:chExt cx="5108954" cy="339737"/>
          </a:xfrm>
        </p:grpSpPr>
        <p:sp>
          <p:nvSpPr>
            <p:cNvPr id="6" name="Freeform 6"/>
            <p:cNvSpPr/>
            <p:nvPr/>
          </p:nvSpPr>
          <p:spPr>
            <a:xfrm>
              <a:off x="0" y="0"/>
              <a:ext cx="5108954" cy="339737"/>
            </a:xfrm>
            <a:custGeom>
              <a:avLst/>
              <a:gdLst/>
              <a:ahLst/>
              <a:cxnLst/>
              <a:rect l="l" t="t" r="r" b="b"/>
              <a:pathLst>
                <a:path w="5108954" h="339737">
                  <a:moveTo>
                    <a:pt x="20355" y="0"/>
                  </a:moveTo>
                  <a:lnTo>
                    <a:pt x="5088600" y="0"/>
                  </a:lnTo>
                  <a:cubicBezTo>
                    <a:pt x="5093998" y="0"/>
                    <a:pt x="5099176" y="2144"/>
                    <a:pt x="5102993" y="5962"/>
                  </a:cubicBezTo>
                  <a:cubicBezTo>
                    <a:pt x="5106810" y="9779"/>
                    <a:pt x="5108954" y="14956"/>
                    <a:pt x="5108954" y="20355"/>
                  </a:cubicBezTo>
                  <a:lnTo>
                    <a:pt x="5108954" y="319383"/>
                  </a:lnTo>
                  <a:cubicBezTo>
                    <a:pt x="5108954" y="324781"/>
                    <a:pt x="5106810" y="329958"/>
                    <a:pt x="5102993" y="333776"/>
                  </a:cubicBezTo>
                  <a:cubicBezTo>
                    <a:pt x="5099176" y="337593"/>
                    <a:pt x="5093998" y="339737"/>
                    <a:pt x="5088600" y="339737"/>
                  </a:cubicBezTo>
                  <a:lnTo>
                    <a:pt x="20355" y="339737"/>
                  </a:lnTo>
                  <a:cubicBezTo>
                    <a:pt x="9113" y="339737"/>
                    <a:pt x="0" y="330624"/>
                    <a:pt x="0" y="319383"/>
                  </a:cubicBezTo>
                  <a:lnTo>
                    <a:pt x="0" y="20355"/>
                  </a:lnTo>
                  <a:cubicBezTo>
                    <a:pt x="0" y="9113"/>
                    <a:pt x="9113" y="0"/>
                    <a:pt x="20355" y="0"/>
                  </a:cubicBezTo>
                  <a:close/>
                </a:path>
              </a:pathLst>
            </a:custGeom>
            <a:solidFill>
              <a:srgbClr val="CB333B"/>
            </a:solidFill>
          </p:spPr>
          <p:txBody>
            <a:bodyPr/>
            <a:lstStyle/>
            <a:p>
              <a:endParaRPr lang="en-US"/>
            </a:p>
          </p:txBody>
        </p:sp>
        <p:sp>
          <p:nvSpPr>
            <p:cNvPr id="7" name="TextBox 7"/>
            <p:cNvSpPr txBox="1"/>
            <p:nvPr/>
          </p:nvSpPr>
          <p:spPr>
            <a:xfrm>
              <a:off x="0" y="-38100"/>
              <a:ext cx="5108954" cy="377837"/>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613904" y="-1474857"/>
            <a:ext cx="4348534" cy="4114800"/>
          </a:xfrm>
          <a:custGeom>
            <a:avLst/>
            <a:gdLst/>
            <a:ahLst/>
            <a:cxnLst/>
            <a:rect l="l" t="t" r="r" b="b"/>
            <a:pathLst>
              <a:path w="4348534" h="4114800">
                <a:moveTo>
                  <a:pt x="0" y="0"/>
                </a:moveTo>
                <a:lnTo>
                  <a:pt x="4348534" y="0"/>
                </a:lnTo>
                <a:lnTo>
                  <a:pt x="4348534" y="4114800"/>
                </a:lnTo>
                <a:lnTo>
                  <a:pt x="0" y="41148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9" name="Freeform 9"/>
          <p:cNvSpPr/>
          <p:nvPr/>
        </p:nvSpPr>
        <p:spPr>
          <a:xfrm>
            <a:off x="14435624" y="-1474857"/>
            <a:ext cx="4348534" cy="4114800"/>
          </a:xfrm>
          <a:custGeom>
            <a:avLst/>
            <a:gdLst/>
            <a:ahLst/>
            <a:cxnLst/>
            <a:rect l="l" t="t" r="r" b="b"/>
            <a:pathLst>
              <a:path w="4348534" h="4114800">
                <a:moveTo>
                  <a:pt x="0" y="0"/>
                </a:moveTo>
                <a:lnTo>
                  <a:pt x="4348533" y="0"/>
                </a:lnTo>
                <a:lnTo>
                  <a:pt x="4348533" y="4114800"/>
                </a:lnTo>
                <a:lnTo>
                  <a:pt x="0" y="41148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10" name="TextBox 10"/>
          <p:cNvSpPr txBox="1"/>
          <p:nvPr/>
        </p:nvSpPr>
        <p:spPr>
          <a:xfrm>
            <a:off x="5013394" y="1636008"/>
            <a:ext cx="8873815" cy="1003935"/>
          </a:xfrm>
          <a:prstGeom prst="rect">
            <a:avLst/>
          </a:prstGeom>
        </p:spPr>
        <p:txBody>
          <a:bodyPr lIns="0" tIns="0" rIns="0" bIns="0" rtlCol="0" anchor="t">
            <a:spAutoFit/>
          </a:bodyPr>
          <a:lstStyle/>
          <a:p>
            <a:pPr algn="ctr">
              <a:lnSpc>
                <a:spcPts val="7769"/>
              </a:lnSpc>
            </a:pPr>
            <a:r>
              <a:rPr lang="en-US" sz="6999" b="1" spc="-20">
                <a:solidFill>
                  <a:srgbClr val="CB333B"/>
                </a:solidFill>
                <a:latin typeface="Canva Sans Bold"/>
                <a:ea typeface="Canva Sans Bold"/>
                <a:cs typeface="Canva Sans Bold"/>
                <a:sym typeface="Canva Sans Bold"/>
              </a:rPr>
              <a:t>SUPPORT GROUPS</a:t>
            </a:r>
          </a:p>
        </p:txBody>
      </p:sp>
      <p:sp>
        <p:nvSpPr>
          <p:cNvPr id="11" name="TextBox 11"/>
          <p:cNvSpPr txBox="1"/>
          <p:nvPr/>
        </p:nvSpPr>
        <p:spPr>
          <a:xfrm>
            <a:off x="888380" y="4096107"/>
            <a:ext cx="8772739" cy="886462"/>
          </a:xfrm>
          <a:prstGeom prst="rect">
            <a:avLst/>
          </a:prstGeom>
        </p:spPr>
        <p:txBody>
          <a:bodyPr lIns="0" tIns="0" rIns="0" bIns="0" rtlCol="0" anchor="t">
            <a:spAutoFit/>
          </a:bodyPr>
          <a:lstStyle/>
          <a:p>
            <a:pPr algn="l">
              <a:lnSpc>
                <a:spcPts val="3400"/>
              </a:lnSpc>
            </a:pPr>
            <a:r>
              <a:rPr lang="en-US" sz="3400" b="1" spc="-10">
                <a:solidFill>
                  <a:srgbClr val="FFFFFF"/>
                </a:solidFill>
                <a:latin typeface="Canva Sans Bold"/>
                <a:ea typeface="Canva Sans Bold"/>
                <a:cs typeface="Canva Sans Bold"/>
                <a:sym typeface="Canva Sans Bold"/>
              </a:rPr>
              <a:t>We offer two types of support groups for our clients and the job-seeking public. </a:t>
            </a:r>
          </a:p>
        </p:txBody>
      </p:sp>
      <p:sp>
        <p:nvSpPr>
          <p:cNvPr id="12" name="TextBox 12"/>
          <p:cNvSpPr txBox="1"/>
          <p:nvPr/>
        </p:nvSpPr>
        <p:spPr>
          <a:xfrm>
            <a:off x="769434" y="5514950"/>
            <a:ext cx="9010632" cy="1072514"/>
          </a:xfrm>
          <a:prstGeom prst="rect">
            <a:avLst/>
          </a:prstGeom>
        </p:spPr>
        <p:txBody>
          <a:bodyPr lIns="0" tIns="0" rIns="0" bIns="0" rtlCol="0" anchor="t">
            <a:spAutoFit/>
          </a:bodyPr>
          <a:lstStyle/>
          <a:p>
            <a:pPr marL="712489" lvl="1" indent="-356245" algn="l">
              <a:lnSpc>
                <a:spcPts val="4290"/>
              </a:lnSpc>
              <a:buFont typeface="Arial"/>
              <a:buChar char="•"/>
            </a:pPr>
            <a:r>
              <a:rPr lang="en-US" sz="3300" b="1" spc="-9">
                <a:solidFill>
                  <a:srgbClr val="FFFFFF"/>
                </a:solidFill>
                <a:latin typeface="Canva Sans Bold"/>
                <a:ea typeface="Canva Sans Bold"/>
                <a:cs typeface="Canva Sans Bold"/>
                <a:sym typeface="Canva Sans Bold"/>
              </a:rPr>
              <a:t>RSG (Re-Entry support Group)</a:t>
            </a:r>
          </a:p>
          <a:p>
            <a:pPr marL="712489" lvl="1" indent="-356245" algn="l">
              <a:lnSpc>
                <a:spcPts val="4290"/>
              </a:lnSpc>
              <a:buFont typeface="Arial"/>
              <a:buChar char="•"/>
            </a:pPr>
            <a:r>
              <a:rPr lang="en-US" sz="3300" b="1" spc="-9">
                <a:solidFill>
                  <a:srgbClr val="FFFFFF"/>
                </a:solidFill>
                <a:latin typeface="Canva Sans Bold"/>
                <a:ea typeface="Canva Sans Bold"/>
                <a:cs typeface="Canva Sans Bold"/>
                <a:sym typeface="Canva Sans Bold"/>
              </a:rPr>
              <a:t>Forward Together (BHA Support Group)</a:t>
            </a:r>
          </a:p>
        </p:txBody>
      </p:sp>
      <p:pic>
        <p:nvPicPr>
          <p:cNvPr id="2050" name="Picture 2">
            <a:extLst>
              <a:ext uri="{FF2B5EF4-FFF2-40B4-BE49-F238E27FC236}">
                <a16:creationId xmlns:a16="http://schemas.microsoft.com/office/drawing/2014/main" id="{45CAA371-3F2D-19CF-2D6D-DE51C465E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5053" y="3238500"/>
            <a:ext cx="6864988" cy="5140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3904" y="9258300"/>
            <a:ext cx="19398061" cy="1289940"/>
            <a:chOff x="0" y="0"/>
            <a:chExt cx="5108954" cy="339737"/>
          </a:xfrm>
        </p:grpSpPr>
        <p:sp>
          <p:nvSpPr>
            <p:cNvPr id="3" name="Freeform 3"/>
            <p:cNvSpPr/>
            <p:nvPr/>
          </p:nvSpPr>
          <p:spPr>
            <a:xfrm>
              <a:off x="0" y="0"/>
              <a:ext cx="5108954" cy="339737"/>
            </a:xfrm>
            <a:custGeom>
              <a:avLst/>
              <a:gdLst/>
              <a:ahLst/>
              <a:cxnLst/>
              <a:rect l="l" t="t" r="r" b="b"/>
              <a:pathLst>
                <a:path w="5108954" h="339737">
                  <a:moveTo>
                    <a:pt x="20355" y="0"/>
                  </a:moveTo>
                  <a:lnTo>
                    <a:pt x="5088600" y="0"/>
                  </a:lnTo>
                  <a:cubicBezTo>
                    <a:pt x="5093998" y="0"/>
                    <a:pt x="5099176" y="2144"/>
                    <a:pt x="5102993" y="5962"/>
                  </a:cubicBezTo>
                  <a:cubicBezTo>
                    <a:pt x="5106810" y="9779"/>
                    <a:pt x="5108954" y="14956"/>
                    <a:pt x="5108954" y="20355"/>
                  </a:cubicBezTo>
                  <a:lnTo>
                    <a:pt x="5108954" y="319383"/>
                  </a:lnTo>
                  <a:cubicBezTo>
                    <a:pt x="5108954" y="324781"/>
                    <a:pt x="5106810" y="329958"/>
                    <a:pt x="5102993" y="333776"/>
                  </a:cubicBezTo>
                  <a:cubicBezTo>
                    <a:pt x="5099176" y="337593"/>
                    <a:pt x="5093998" y="339737"/>
                    <a:pt x="5088600" y="339737"/>
                  </a:cubicBezTo>
                  <a:lnTo>
                    <a:pt x="20355" y="339737"/>
                  </a:lnTo>
                  <a:cubicBezTo>
                    <a:pt x="9113" y="339737"/>
                    <a:pt x="0" y="330624"/>
                    <a:pt x="0" y="319383"/>
                  </a:cubicBezTo>
                  <a:lnTo>
                    <a:pt x="0" y="20355"/>
                  </a:lnTo>
                  <a:cubicBezTo>
                    <a:pt x="0" y="9113"/>
                    <a:pt x="9113" y="0"/>
                    <a:pt x="20355" y="0"/>
                  </a:cubicBezTo>
                  <a:close/>
                </a:path>
              </a:pathLst>
            </a:custGeom>
            <a:solidFill>
              <a:srgbClr val="CB333B"/>
            </a:solidFill>
          </p:spPr>
          <p:txBody>
            <a:bodyPr/>
            <a:lstStyle/>
            <a:p>
              <a:endParaRPr lang="en-US"/>
            </a:p>
          </p:txBody>
        </p:sp>
        <p:sp>
          <p:nvSpPr>
            <p:cNvPr id="4" name="TextBox 4"/>
            <p:cNvSpPr txBox="1"/>
            <p:nvPr/>
          </p:nvSpPr>
          <p:spPr>
            <a:xfrm>
              <a:off x="0" y="-38100"/>
              <a:ext cx="5108954" cy="37783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975318" y="-2201532"/>
            <a:ext cx="3884681" cy="3884681"/>
          </a:xfrm>
          <a:custGeom>
            <a:avLst/>
            <a:gdLst/>
            <a:ahLst/>
            <a:cxnLst/>
            <a:rect l="l" t="t" r="r" b="b"/>
            <a:pathLst>
              <a:path w="3884681" h="3884681">
                <a:moveTo>
                  <a:pt x="0" y="0"/>
                </a:moveTo>
                <a:lnTo>
                  <a:pt x="3884681" y="0"/>
                </a:lnTo>
                <a:lnTo>
                  <a:pt x="3884681" y="3884680"/>
                </a:lnTo>
                <a:lnTo>
                  <a:pt x="0" y="388468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Freeform 6"/>
          <p:cNvSpPr/>
          <p:nvPr/>
        </p:nvSpPr>
        <p:spPr>
          <a:xfrm>
            <a:off x="-254567" y="-78450"/>
            <a:ext cx="2143505" cy="2143505"/>
          </a:xfrm>
          <a:custGeom>
            <a:avLst/>
            <a:gdLst/>
            <a:ahLst/>
            <a:cxnLst/>
            <a:rect l="l" t="t" r="r" b="b"/>
            <a:pathLst>
              <a:path w="2143505" h="2143505">
                <a:moveTo>
                  <a:pt x="0" y="0"/>
                </a:moveTo>
                <a:lnTo>
                  <a:pt x="2143505" y="0"/>
                </a:lnTo>
                <a:lnTo>
                  <a:pt x="2143505" y="2143505"/>
                </a:lnTo>
                <a:lnTo>
                  <a:pt x="0" y="214350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10800000">
            <a:off x="7132987" y="-259192"/>
            <a:ext cx="4321546" cy="1096969"/>
          </a:xfrm>
          <a:custGeom>
            <a:avLst/>
            <a:gdLst/>
            <a:ahLst/>
            <a:cxnLst/>
            <a:rect l="l" t="t" r="r" b="b"/>
            <a:pathLst>
              <a:path w="4321546" h="1096969">
                <a:moveTo>
                  <a:pt x="0" y="0"/>
                </a:moveTo>
                <a:lnTo>
                  <a:pt x="4321546" y="0"/>
                </a:lnTo>
                <a:lnTo>
                  <a:pt x="4321546" y="1096969"/>
                </a:lnTo>
                <a:lnTo>
                  <a:pt x="0" y="109696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p:cNvSpPr txBox="1"/>
          <p:nvPr/>
        </p:nvSpPr>
        <p:spPr>
          <a:xfrm>
            <a:off x="3875144" y="1740298"/>
            <a:ext cx="11228832" cy="1003935"/>
          </a:xfrm>
          <a:prstGeom prst="rect">
            <a:avLst/>
          </a:prstGeom>
        </p:spPr>
        <p:txBody>
          <a:bodyPr lIns="0" tIns="0" rIns="0" bIns="0" rtlCol="0" anchor="t">
            <a:spAutoFit/>
          </a:bodyPr>
          <a:lstStyle/>
          <a:p>
            <a:pPr algn="ctr">
              <a:lnSpc>
                <a:spcPts val="7769"/>
              </a:lnSpc>
            </a:pPr>
            <a:r>
              <a:rPr lang="en-US" sz="6999" b="1" spc="-20">
                <a:solidFill>
                  <a:srgbClr val="003594"/>
                </a:solidFill>
                <a:latin typeface="Canva Sans Bold"/>
                <a:ea typeface="Canva Sans Bold"/>
                <a:cs typeface="Canva Sans Bold"/>
                <a:sym typeface="Canva Sans Bold"/>
              </a:rPr>
              <a:t>WE ARE HERE TO HELP</a:t>
            </a:r>
          </a:p>
        </p:txBody>
      </p:sp>
      <p:pic>
        <p:nvPicPr>
          <p:cNvPr id="1026" name="Picture 2">
            <a:extLst>
              <a:ext uri="{FF2B5EF4-FFF2-40B4-BE49-F238E27FC236}">
                <a16:creationId xmlns:a16="http://schemas.microsoft.com/office/drawing/2014/main" id="{208200E5-D250-5640-A218-B0A4A5238B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385" y="3280888"/>
            <a:ext cx="5888415" cy="44241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2B9269C6-6B24-B131-0471-19666CF293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0900" y="3648459"/>
            <a:ext cx="3886200" cy="5181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DFB390A-F4B2-8BE7-BB33-2A27AB6883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13785" y="3280888"/>
            <a:ext cx="5888415" cy="44249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6299" y="8501709"/>
            <a:ext cx="19995906" cy="2046531"/>
            <a:chOff x="0" y="0"/>
            <a:chExt cx="5266411" cy="539004"/>
          </a:xfrm>
        </p:grpSpPr>
        <p:sp>
          <p:nvSpPr>
            <p:cNvPr id="3" name="Freeform 3"/>
            <p:cNvSpPr/>
            <p:nvPr/>
          </p:nvSpPr>
          <p:spPr>
            <a:xfrm>
              <a:off x="0" y="0"/>
              <a:ext cx="5266411" cy="539004"/>
            </a:xfrm>
            <a:custGeom>
              <a:avLst/>
              <a:gdLst/>
              <a:ahLst/>
              <a:cxnLst/>
              <a:rect l="l" t="t" r="r" b="b"/>
              <a:pathLst>
                <a:path w="5266411" h="539004">
                  <a:moveTo>
                    <a:pt x="19746" y="0"/>
                  </a:moveTo>
                  <a:lnTo>
                    <a:pt x="5246665" y="0"/>
                  </a:lnTo>
                  <a:cubicBezTo>
                    <a:pt x="5257571" y="0"/>
                    <a:pt x="5266411" y="8841"/>
                    <a:pt x="5266411" y="19746"/>
                  </a:cubicBezTo>
                  <a:lnTo>
                    <a:pt x="5266411" y="519258"/>
                  </a:lnTo>
                  <a:cubicBezTo>
                    <a:pt x="5266411" y="530164"/>
                    <a:pt x="5257571" y="539004"/>
                    <a:pt x="5246665" y="539004"/>
                  </a:cubicBezTo>
                  <a:lnTo>
                    <a:pt x="19746" y="539004"/>
                  </a:lnTo>
                  <a:cubicBezTo>
                    <a:pt x="8841" y="539004"/>
                    <a:pt x="0" y="530164"/>
                    <a:pt x="0" y="519258"/>
                  </a:cubicBezTo>
                  <a:lnTo>
                    <a:pt x="0" y="19746"/>
                  </a:lnTo>
                  <a:cubicBezTo>
                    <a:pt x="0" y="8841"/>
                    <a:pt x="8841" y="0"/>
                    <a:pt x="19746" y="0"/>
                  </a:cubicBezTo>
                  <a:close/>
                </a:path>
              </a:pathLst>
            </a:custGeom>
            <a:solidFill>
              <a:srgbClr val="CB333B"/>
            </a:solidFill>
          </p:spPr>
          <p:txBody>
            <a:bodyPr/>
            <a:lstStyle/>
            <a:p>
              <a:endParaRPr lang="en-US"/>
            </a:p>
          </p:txBody>
        </p:sp>
        <p:sp>
          <p:nvSpPr>
            <p:cNvPr id="4" name="TextBox 4"/>
            <p:cNvSpPr txBox="1"/>
            <p:nvPr/>
          </p:nvSpPr>
          <p:spPr>
            <a:xfrm>
              <a:off x="0" y="-38100"/>
              <a:ext cx="5266411" cy="577104"/>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0323406" y="2106767"/>
            <a:ext cx="5909636" cy="6423517"/>
          </a:xfrm>
          <a:custGeom>
            <a:avLst/>
            <a:gdLst/>
            <a:ahLst/>
            <a:cxnLst/>
            <a:rect l="l" t="t" r="r" b="b"/>
            <a:pathLst>
              <a:path w="5909636" h="6423517">
                <a:moveTo>
                  <a:pt x="0" y="0"/>
                </a:moveTo>
                <a:lnTo>
                  <a:pt x="5909636" y="0"/>
                </a:lnTo>
                <a:lnTo>
                  <a:pt x="5909636" y="6423517"/>
                </a:lnTo>
                <a:lnTo>
                  <a:pt x="0" y="6423517"/>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TextBox 6"/>
          <p:cNvSpPr txBox="1"/>
          <p:nvPr/>
        </p:nvSpPr>
        <p:spPr>
          <a:xfrm>
            <a:off x="1630853" y="2169169"/>
            <a:ext cx="7226883" cy="3762929"/>
          </a:xfrm>
          <a:prstGeom prst="rect">
            <a:avLst/>
          </a:prstGeom>
        </p:spPr>
        <p:txBody>
          <a:bodyPr lIns="0" tIns="0" rIns="0" bIns="0" rtlCol="0" anchor="t">
            <a:spAutoFit/>
          </a:bodyPr>
          <a:lstStyle/>
          <a:p>
            <a:pPr algn="l">
              <a:lnSpc>
                <a:spcPts val="14223"/>
              </a:lnSpc>
            </a:pPr>
            <a:r>
              <a:rPr lang="en-US" sz="15981" b="1" spc="-47">
                <a:solidFill>
                  <a:srgbClr val="CB333B"/>
                </a:solidFill>
                <a:latin typeface="Canva Sans Bold"/>
                <a:ea typeface="Canva Sans Bold"/>
                <a:cs typeface="Canva Sans Bold"/>
                <a:sym typeface="Canva Sans Bold"/>
              </a:rPr>
              <a:t>THANK </a:t>
            </a:r>
            <a:r>
              <a:rPr lang="en-US" sz="15981" b="1" spc="-47">
                <a:solidFill>
                  <a:srgbClr val="003594"/>
                </a:solidFill>
                <a:latin typeface="Canva Sans Bold"/>
                <a:ea typeface="Canva Sans Bold"/>
                <a:cs typeface="Canva Sans Bold"/>
                <a:sym typeface="Canva Sans Bold"/>
              </a:rPr>
              <a:t>YOU</a:t>
            </a:r>
          </a:p>
        </p:txBody>
      </p:sp>
      <p:sp>
        <p:nvSpPr>
          <p:cNvPr id="7" name="Freeform 7"/>
          <p:cNvSpPr/>
          <p:nvPr/>
        </p:nvSpPr>
        <p:spPr>
          <a:xfrm>
            <a:off x="-1034096" y="-826957"/>
            <a:ext cx="3088866" cy="3088866"/>
          </a:xfrm>
          <a:custGeom>
            <a:avLst/>
            <a:gdLst/>
            <a:ahLst/>
            <a:cxnLst/>
            <a:rect l="l" t="t" r="r" b="b"/>
            <a:pathLst>
              <a:path w="3088866" h="3088866">
                <a:moveTo>
                  <a:pt x="0" y="0"/>
                </a:moveTo>
                <a:lnTo>
                  <a:pt x="3088867" y="0"/>
                </a:lnTo>
                <a:lnTo>
                  <a:pt x="3088867" y="3088866"/>
                </a:lnTo>
                <a:lnTo>
                  <a:pt x="0" y="308886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7711906" y="-1569748"/>
            <a:ext cx="3139497" cy="3139497"/>
          </a:xfrm>
          <a:custGeom>
            <a:avLst/>
            <a:gdLst/>
            <a:ahLst/>
            <a:cxnLst/>
            <a:rect l="l" t="t" r="r" b="b"/>
            <a:pathLst>
              <a:path w="3139497" h="3139497">
                <a:moveTo>
                  <a:pt x="0" y="0"/>
                </a:moveTo>
                <a:lnTo>
                  <a:pt x="3139496" y="0"/>
                </a:lnTo>
                <a:lnTo>
                  <a:pt x="3139496" y="3139496"/>
                </a:lnTo>
                <a:lnTo>
                  <a:pt x="0" y="313949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a:off x="6520378" y="4383231"/>
            <a:ext cx="1993491" cy="498373"/>
          </a:xfrm>
          <a:custGeom>
            <a:avLst/>
            <a:gdLst/>
            <a:ahLst/>
            <a:cxnLst/>
            <a:rect l="l" t="t" r="r" b="b"/>
            <a:pathLst>
              <a:path w="1993491" h="498373">
                <a:moveTo>
                  <a:pt x="0" y="0"/>
                </a:moveTo>
                <a:lnTo>
                  <a:pt x="1993491" y="0"/>
                </a:lnTo>
                <a:lnTo>
                  <a:pt x="1993491" y="498372"/>
                </a:lnTo>
                <a:lnTo>
                  <a:pt x="0" y="49837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flipH="1">
            <a:off x="15390418" y="-231054"/>
            <a:ext cx="3088866" cy="3088866"/>
          </a:xfrm>
          <a:custGeom>
            <a:avLst/>
            <a:gdLst/>
            <a:ahLst/>
            <a:cxnLst/>
            <a:rect l="l" t="t" r="r" b="b"/>
            <a:pathLst>
              <a:path w="3088866" h="3088866">
                <a:moveTo>
                  <a:pt x="3088867" y="0"/>
                </a:moveTo>
                <a:lnTo>
                  <a:pt x="0" y="0"/>
                </a:lnTo>
                <a:lnTo>
                  <a:pt x="0" y="3088867"/>
                </a:lnTo>
                <a:lnTo>
                  <a:pt x="3088867" y="3088867"/>
                </a:lnTo>
                <a:lnTo>
                  <a:pt x="3088867"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3231966" y="5932098"/>
            <a:ext cx="3620847" cy="1404889"/>
          </a:xfrm>
          <a:custGeom>
            <a:avLst/>
            <a:gdLst/>
            <a:ahLst/>
            <a:cxnLst/>
            <a:rect l="l" t="t" r="r" b="b"/>
            <a:pathLst>
              <a:path w="3620847" h="1404889">
                <a:moveTo>
                  <a:pt x="0" y="0"/>
                </a:moveTo>
                <a:lnTo>
                  <a:pt x="3620848" y="0"/>
                </a:lnTo>
                <a:lnTo>
                  <a:pt x="3620848" y="1404889"/>
                </a:lnTo>
                <a:lnTo>
                  <a:pt x="0" y="1404889"/>
                </a:lnTo>
                <a:lnTo>
                  <a:pt x="0" y="0"/>
                </a:lnTo>
                <a:close/>
              </a:path>
            </a:pathLst>
          </a:custGeom>
          <a:blipFill>
            <a:blip r:embed="rId6"/>
            <a:stretch>
              <a:fillRect/>
            </a:stretch>
          </a:blipFill>
        </p:spPr>
        <p:txBody>
          <a:bodyPr/>
          <a:lstStyle/>
          <a:p>
            <a:endParaRPr lang="en-US"/>
          </a:p>
        </p:txBody>
      </p:sp>
      <p:sp>
        <p:nvSpPr>
          <p:cNvPr id="12" name="Freeform 12"/>
          <p:cNvSpPr/>
          <p:nvPr/>
        </p:nvSpPr>
        <p:spPr>
          <a:xfrm>
            <a:off x="2661956" y="7538175"/>
            <a:ext cx="5049950" cy="504995"/>
          </a:xfrm>
          <a:custGeom>
            <a:avLst/>
            <a:gdLst/>
            <a:ahLst/>
            <a:cxnLst/>
            <a:rect l="l" t="t" r="r" b="b"/>
            <a:pathLst>
              <a:path w="5049950" h="504995">
                <a:moveTo>
                  <a:pt x="0" y="0"/>
                </a:moveTo>
                <a:lnTo>
                  <a:pt x="5049950" y="0"/>
                </a:lnTo>
                <a:lnTo>
                  <a:pt x="5049950" y="504995"/>
                </a:lnTo>
                <a:lnTo>
                  <a:pt x="0" y="504995"/>
                </a:lnTo>
                <a:lnTo>
                  <a:pt x="0" y="0"/>
                </a:lnTo>
                <a:close/>
              </a:path>
            </a:pathLst>
          </a:custGeom>
          <a:blipFill>
            <a:blip r:embed="rId7"/>
            <a:stretch>
              <a:fillRect/>
            </a:stretch>
          </a:blipFill>
        </p:spPr>
        <p:txBody>
          <a:bodyPr/>
          <a:lstStyle/>
          <a:p>
            <a:endParaRPr lang="en-US"/>
          </a:p>
        </p:txBody>
      </p:sp>
      <p:sp>
        <p:nvSpPr>
          <p:cNvPr id="13" name="TextBox 13"/>
          <p:cNvSpPr txBox="1"/>
          <p:nvPr/>
        </p:nvSpPr>
        <p:spPr>
          <a:xfrm>
            <a:off x="4076027" y="8711038"/>
            <a:ext cx="9563419" cy="1323340"/>
          </a:xfrm>
          <a:prstGeom prst="rect">
            <a:avLst/>
          </a:prstGeom>
        </p:spPr>
        <p:txBody>
          <a:bodyPr lIns="0" tIns="0" rIns="0" bIns="0" rtlCol="0" anchor="t">
            <a:spAutoFit/>
          </a:bodyPr>
          <a:lstStyle/>
          <a:p>
            <a:pPr algn="ctr">
              <a:lnSpc>
                <a:spcPts val="2659"/>
              </a:lnSpc>
              <a:spcBef>
                <a:spcPct val="0"/>
              </a:spcBef>
            </a:pPr>
            <a:r>
              <a:rPr lang="en-US" sz="1899">
                <a:solidFill>
                  <a:srgbClr val="FFFFFF"/>
                </a:solidFill>
                <a:latin typeface="Canva Sans"/>
                <a:ea typeface="Canva Sans"/>
                <a:cs typeface="Canva Sans"/>
                <a:sym typeface="Canva Sans"/>
              </a:rPr>
              <a:t>Auxiliary aids and services upon request to individuals with disabilities. Equal Opportunity Employer/Program. Language service available free of cost.</a:t>
            </a:r>
          </a:p>
          <a:p>
            <a:pPr algn="ctr">
              <a:lnSpc>
                <a:spcPts val="2659"/>
              </a:lnSpc>
              <a:spcBef>
                <a:spcPct val="0"/>
              </a:spcBef>
            </a:pPr>
            <a:r>
              <a:rPr lang="en-US" sz="1899">
                <a:solidFill>
                  <a:srgbClr val="FFFFFF"/>
                </a:solidFill>
                <a:latin typeface="Canva Sans"/>
                <a:ea typeface="Canva Sans"/>
                <a:cs typeface="Canva Sans"/>
                <a:sym typeface="Canva Sans"/>
              </a:rPr>
              <a:t>TTY: (717) 391-3570 Program funded with federal dollars. For detailed information see https://tinyurl.com/4nhbzmft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0290" y="-415127"/>
            <a:ext cx="19146704" cy="10935372"/>
          </a:xfrm>
          <a:custGeom>
            <a:avLst/>
            <a:gdLst/>
            <a:ahLst/>
            <a:cxnLst/>
            <a:rect l="l" t="t" r="r" b="b"/>
            <a:pathLst>
              <a:path w="19146704" h="10935372">
                <a:moveTo>
                  <a:pt x="0" y="0"/>
                </a:moveTo>
                <a:lnTo>
                  <a:pt x="19146703" y="0"/>
                </a:lnTo>
                <a:lnTo>
                  <a:pt x="19146703" y="10935372"/>
                </a:lnTo>
                <a:lnTo>
                  <a:pt x="0" y="10935372"/>
                </a:lnTo>
                <a:lnTo>
                  <a:pt x="0" y="0"/>
                </a:lnTo>
                <a:close/>
              </a:path>
            </a:pathLst>
          </a:custGeom>
          <a:blipFill>
            <a:blip>
              <a:alphaModFix amt="10999"/>
              <a:extLst>
                <a:ext uri="{96DAC541-7B7A-43D3-8B79-37D633B846F1}">
                  <asvg:svgBlip xmlns:asvg="http://schemas.microsoft.com/office/drawing/2016/SVG/main" r:embed="rId2"/>
                </a:ext>
              </a:extLst>
            </a:blip>
            <a:stretch>
              <a:fillRect l="-12374" t="-5384" b="-48413"/>
            </a:stretch>
          </a:blipFill>
        </p:spPr>
        <p:txBody>
          <a:bodyPr/>
          <a:lstStyle/>
          <a:p>
            <a:endParaRPr lang="en-US"/>
          </a:p>
        </p:txBody>
      </p:sp>
      <p:sp>
        <p:nvSpPr>
          <p:cNvPr id="3" name="Freeform 3"/>
          <p:cNvSpPr/>
          <p:nvPr/>
        </p:nvSpPr>
        <p:spPr>
          <a:xfrm>
            <a:off x="5154942" y="202818"/>
            <a:ext cx="8056239" cy="3464183"/>
          </a:xfrm>
          <a:custGeom>
            <a:avLst/>
            <a:gdLst/>
            <a:ahLst/>
            <a:cxnLst/>
            <a:rect l="l" t="t" r="r" b="b"/>
            <a:pathLst>
              <a:path w="8056239" h="3464183">
                <a:moveTo>
                  <a:pt x="0" y="0"/>
                </a:moveTo>
                <a:lnTo>
                  <a:pt x="8056239" y="0"/>
                </a:lnTo>
                <a:lnTo>
                  <a:pt x="8056239" y="3464183"/>
                </a:lnTo>
                <a:lnTo>
                  <a:pt x="0" y="3464183"/>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307074" y="3647977"/>
            <a:ext cx="18288000" cy="5018040"/>
          </a:xfrm>
          <a:prstGeom prst="rect">
            <a:avLst/>
          </a:prstGeom>
        </p:spPr>
        <p:txBody>
          <a:bodyPr lIns="0" tIns="0" rIns="0" bIns="0" rtlCol="0" anchor="t">
            <a:spAutoFit/>
          </a:bodyPr>
          <a:lstStyle/>
          <a:p>
            <a:pPr algn="ctr">
              <a:lnSpc>
                <a:spcPts val="13999"/>
              </a:lnSpc>
            </a:pPr>
            <a:r>
              <a:rPr lang="en-US" sz="9950" b="1">
                <a:solidFill>
                  <a:srgbClr val="000000"/>
                </a:solidFill>
                <a:latin typeface="Futura Bold"/>
                <a:ea typeface="Futura Bold"/>
                <a:cs typeface="Futura Bold"/>
                <a:sym typeface="Futura Bold"/>
              </a:rPr>
              <a:t>THANK YOU</a:t>
            </a:r>
          </a:p>
          <a:p>
            <a:pPr algn="ctr">
              <a:lnSpc>
                <a:spcPts val="13999"/>
              </a:lnSpc>
            </a:pPr>
            <a:r>
              <a:rPr lang="en-US" sz="9950" b="1">
                <a:solidFill>
                  <a:srgbClr val="000000"/>
                </a:solidFill>
                <a:latin typeface="Futura Bold"/>
                <a:ea typeface="Futura Bold"/>
                <a:cs typeface="Futura Bold"/>
              </a:rPr>
              <a:t>And please stay in touch</a:t>
            </a:r>
          </a:p>
          <a:p>
            <a:pPr algn="ctr">
              <a:lnSpc>
                <a:spcPts val="13999"/>
              </a:lnSpc>
            </a:pPr>
            <a:r>
              <a:rPr lang="en-US" sz="4800" b="1">
                <a:solidFill>
                  <a:srgbClr val="000000"/>
                </a:solidFill>
                <a:latin typeface="Futura Bold"/>
                <a:ea typeface="Futura Bold"/>
                <a:cs typeface="Futura Bold"/>
              </a:rPr>
              <a:t>Aramos@lancastercountywib.com</a:t>
            </a:r>
          </a:p>
        </p:txBody>
      </p:sp>
      <p:sp>
        <p:nvSpPr>
          <p:cNvPr id="6" name="Freeform 6"/>
          <p:cNvSpPr/>
          <p:nvPr/>
        </p:nvSpPr>
        <p:spPr>
          <a:xfrm>
            <a:off x="8551384" y="9258300"/>
            <a:ext cx="557807" cy="557807"/>
          </a:xfrm>
          <a:custGeom>
            <a:avLst/>
            <a:gdLst/>
            <a:ahLst/>
            <a:cxnLst/>
            <a:rect l="l" t="t" r="r" b="b"/>
            <a:pathLst>
              <a:path w="557807" h="557807">
                <a:moveTo>
                  <a:pt x="0" y="0"/>
                </a:moveTo>
                <a:lnTo>
                  <a:pt x="557806" y="0"/>
                </a:lnTo>
                <a:lnTo>
                  <a:pt x="557806" y="557807"/>
                </a:lnTo>
                <a:lnTo>
                  <a:pt x="0" y="557807"/>
                </a:lnTo>
                <a:lnTo>
                  <a:pt x="0" y="0"/>
                </a:lnTo>
                <a:close/>
              </a:path>
            </a:pathLst>
          </a:custGeom>
          <a:blipFill>
            <a:blip r:embed="rId4"/>
            <a:stretch>
              <a:fillRect/>
            </a:stretch>
          </a:blipFill>
        </p:spPr>
        <p:txBody>
          <a:bodyPr/>
          <a:lstStyle/>
          <a:p>
            <a:endParaRPr lang="en-US"/>
          </a:p>
        </p:txBody>
      </p:sp>
      <p:sp>
        <p:nvSpPr>
          <p:cNvPr id="7" name="Freeform 7"/>
          <p:cNvSpPr/>
          <p:nvPr/>
        </p:nvSpPr>
        <p:spPr>
          <a:xfrm>
            <a:off x="9256933" y="9258300"/>
            <a:ext cx="557807" cy="557807"/>
          </a:xfrm>
          <a:custGeom>
            <a:avLst/>
            <a:gdLst/>
            <a:ahLst/>
            <a:cxnLst/>
            <a:rect l="l" t="t" r="r" b="b"/>
            <a:pathLst>
              <a:path w="557807" h="557807">
                <a:moveTo>
                  <a:pt x="0" y="0"/>
                </a:moveTo>
                <a:lnTo>
                  <a:pt x="557807" y="0"/>
                </a:lnTo>
                <a:lnTo>
                  <a:pt x="557807" y="557807"/>
                </a:lnTo>
                <a:lnTo>
                  <a:pt x="0" y="557807"/>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3151105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580579" cy="10287000"/>
            <a:chOff x="0" y="0"/>
            <a:chExt cx="2523280" cy="2709333"/>
          </a:xfrm>
        </p:grpSpPr>
        <p:sp>
          <p:nvSpPr>
            <p:cNvPr id="3" name="Freeform 3"/>
            <p:cNvSpPr/>
            <p:nvPr/>
          </p:nvSpPr>
          <p:spPr>
            <a:xfrm>
              <a:off x="0" y="0"/>
              <a:ext cx="2523280" cy="2709333"/>
            </a:xfrm>
            <a:custGeom>
              <a:avLst/>
              <a:gdLst/>
              <a:ahLst/>
              <a:cxnLst/>
              <a:rect l="l" t="t" r="r" b="b"/>
              <a:pathLst>
                <a:path w="2523280" h="2709333">
                  <a:moveTo>
                    <a:pt x="0" y="0"/>
                  </a:moveTo>
                  <a:lnTo>
                    <a:pt x="2523280" y="0"/>
                  </a:lnTo>
                  <a:lnTo>
                    <a:pt x="2523280" y="2709333"/>
                  </a:lnTo>
                  <a:lnTo>
                    <a:pt x="0" y="2709333"/>
                  </a:lnTo>
                  <a:close/>
                </a:path>
              </a:pathLst>
            </a:custGeom>
            <a:solidFill>
              <a:srgbClr val="37496A"/>
            </a:solidFill>
          </p:spPr>
          <p:txBody>
            <a:bodyPr/>
            <a:lstStyle/>
            <a:p>
              <a:endParaRPr lang="en-US"/>
            </a:p>
          </p:txBody>
        </p:sp>
        <p:sp>
          <p:nvSpPr>
            <p:cNvPr id="4" name="TextBox 4"/>
            <p:cNvSpPr txBox="1"/>
            <p:nvPr/>
          </p:nvSpPr>
          <p:spPr>
            <a:xfrm>
              <a:off x="0" y="-47625"/>
              <a:ext cx="2523280" cy="2756958"/>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flipH="1">
            <a:off x="584423" y="530594"/>
            <a:ext cx="1084109" cy="1084109"/>
          </a:xfrm>
          <a:custGeom>
            <a:avLst/>
            <a:gdLst/>
            <a:ahLst/>
            <a:cxnLst/>
            <a:rect l="l" t="t" r="r" b="b"/>
            <a:pathLst>
              <a:path w="1084109" h="1084109">
                <a:moveTo>
                  <a:pt x="1084108" y="0"/>
                </a:moveTo>
                <a:lnTo>
                  <a:pt x="0" y="0"/>
                </a:lnTo>
                <a:lnTo>
                  <a:pt x="0" y="1084109"/>
                </a:lnTo>
                <a:lnTo>
                  <a:pt x="1084108" y="1084109"/>
                </a:lnTo>
                <a:lnTo>
                  <a:pt x="1084108"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12" name="TextBox 12"/>
          <p:cNvSpPr txBox="1"/>
          <p:nvPr/>
        </p:nvSpPr>
        <p:spPr>
          <a:xfrm>
            <a:off x="0" y="2148965"/>
            <a:ext cx="9580579" cy="2453020"/>
          </a:xfrm>
          <a:prstGeom prst="rect">
            <a:avLst/>
          </a:prstGeom>
        </p:spPr>
        <p:txBody>
          <a:bodyPr lIns="0" tIns="0" rIns="0" bIns="0" rtlCol="0" anchor="t">
            <a:spAutoFit/>
          </a:bodyPr>
          <a:lstStyle/>
          <a:p>
            <a:pPr algn="ctr">
              <a:lnSpc>
                <a:spcPts val="6499"/>
              </a:lnSpc>
            </a:pPr>
            <a:r>
              <a:rPr lang="en-US" sz="5199" b="1">
                <a:solidFill>
                  <a:srgbClr val="FFFFFF"/>
                </a:solidFill>
                <a:latin typeface="Red Hat Display Bold"/>
                <a:ea typeface="Red Hat Display Bold"/>
                <a:cs typeface="Red Hat Display Bold"/>
                <a:sym typeface="Red Hat Display Bold"/>
              </a:rPr>
              <a:t>LANCASTER COUNTY </a:t>
            </a:r>
          </a:p>
          <a:p>
            <a:pPr algn="ctr">
              <a:lnSpc>
                <a:spcPts val="6499"/>
              </a:lnSpc>
            </a:pPr>
            <a:r>
              <a:rPr lang="en-US" sz="5199" b="1">
                <a:solidFill>
                  <a:srgbClr val="FFFFFF"/>
                </a:solidFill>
                <a:latin typeface="Red Hat Display Bold"/>
                <a:ea typeface="Red Hat Display Bold"/>
                <a:cs typeface="Red Hat Display Bold"/>
                <a:sym typeface="Red Hat Display Bold"/>
              </a:rPr>
              <a:t>WORKFORCE </a:t>
            </a:r>
          </a:p>
          <a:p>
            <a:pPr algn="ctr">
              <a:lnSpc>
                <a:spcPts val="6499"/>
              </a:lnSpc>
            </a:pPr>
            <a:r>
              <a:rPr lang="en-US" sz="5199" b="1">
                <a:solidFill>
                  <a:srgbClr val="FFFFFF"/>
                </a:solidFill>
                <a:latin typeface="Red Hat Display Bold"/>
                <a:ea typeface="Red Hat Display Bold"/>
                <a:cs typeface="Red Hat Display Bold"/>
                <a:sym typeface="Red Hat Display Bold"/>
              </a:rPr>
              <a:t>DEVELOPMENT BOARD</a:t>
            </a:r>
          </a:p>
        </p:txBody>
      </p:sp>
      <p:sp>
        <p:nvSpPr>
          <p:cNvPr id="13" name="TextBox 13"/>
          <p:cNvSpPr txBox="1"/>
          <p:nvPr/>
        </p:nvSpPr>
        <p:spPr>
          <a:xfrm>
            <a:off x="1850459" y="613911"/>
            <a:ext cx="4658035" cy="991880"/>
          </a:xfrm>
          <a:prstGeom prst="rect">
            <a:avLst/>
          </a:prstGeom>
        </p:spPr>
        <p:txBody>
          <a:bodyPr lIns="0" tIns="0" rIns="0" bIns="0" rtlCol="0" anchor="t">
            <a:spAutoFit/>
          </a:bodyPr>
          <a:lstStyle/>
          <a:p>
            <a:pPr algn="l">
              <a:lnSpc>
                <a:spcPts val="7279"/>
              </a:lnSpc>
            </a:pPr>
            <a:r>
              <a:rPr lang="en-US" sz="5199" b="1">
                <a:solidFill>
                  <a:srgbClr val="FFFFFF"/>
                </a:solidFill>
                <a:latin typeface="Futura Medium"/>
                <a:ea typeface="Futura Medium"/>
                <a:cs typeface="Futura Medium"/>
                <a:sym typeface="Futura Medium"/>
              </a:rPr>
              <a:t>ABOUT US</a:t>
            </a:r>
          </a:p>
        </p:txBody>
      </p:sp>
      <p:sp>
        <p:nvSpPr>
          <p:cNvPr id="14" name="TextBox 14"/>
          <p:cNvSpPr txBox="1"/>
          <p:nvPr/>
        </p:nvSpPr>
        <p:spPr>
          <a:xfrm>
            <a:off x="775861" y="5096558"/>
            <a:ext cx="8033440" cy="2051844"/>
          </a:xfrm>
          <a:prstGeom prst="rect">
            <a:avLst/>
          </a:prstGeom>
        </p:spPr>
        <p:txBody>
          <a:bodyPr lIns="0" tIns="0" rIns="0" bIns="0" rtlCol="0" anchor="t">
            <a:spAutoFit/>
          </a:bodyPr>
          <a:lstStyle/>
          <a:p>
            <a:pPr>
              <a:lnSpc>
                <a:spcPts val="3220"/>
              </a:lnSpc>
              <a:spcBef>
                <a:spcPct val="0"/>
              </a:spcBef>
            </a:pPr>
            <a:r>
              <a:rPr lang="en-US" sz="2400" b="1">
                <a:solidFill>
                  <a:srgbClr val="FFFFFF"/>
                </a:solidFill>
                <a:latin typeface="Red Hat Display"/>
                <a:ea typeface="Calibri"/>
                <a:cs typeface="Calibri"/>
                <a:sym typeface="Red Hat Display"/>
              </a:rPr>
              <a:t>MISSION</a:t>
            </a:r>
            <a:endParaRPr lang="en-US" sz="1600">
              <a:solidFill>
                <a:srgbClr val="101820"/>
              </a:solidFill>
              <a:highlight>
                <a:srgbClr val="FFFFFF"/>
              </a:highlight>
              <a:latin typeface="Calibri"/>
              <a:ea typeface="Calibri"/>
              <a:cs typeface="Calibri"/>
              <a:sym typeface="Red Hat Display"/>
            </a:endParaRPr>
          </a:p>
          <a:p>
            <a:pPr>
              <a:lnSpc>
                <a:spcPts val="3220"/>
              </a:lnSpc>
              <a:spcBef>
                <a:spcPct val="0"/>
              </a:spcBef>
            </a:pPr>
            <a:r>
              <a:rPr lang="en-US" sz="2400">
                <a:solidFill>
                  <a:srgbClr val="FFFFFF"/>
                </a:solidFill>
                <a:latin typeface="Red Hat Display"/>
                <a:ea typeface="Red Hat Display"/>
                <a:cs typeface="Red Hat Display"/>
                <a:sym typeface="Red Hat Display"/>
              </a:rPr>
              <a:t>To lead the workforce development  ecosystem by aligning fiscal and educational resources to support Lancaster County jobseekers and businesses.</a:t>
            </a:r>
            <a:endParaRPr lang="en-US" sz="1600">
              <a:solidFill>
                <a:srgbClr val="101820"/>
              </a:solidFill>
              <a:highlight>
                <a:srgbClr val="FFFFFF"/>
              </a:highlight>
              <a:ea typeface="Calibri"/>
              <a:cs typeface="Calibri"/>
            </a:endParaRPr>
          </a:p>
          <a:p>
            <a:pPr algn="l">
              <a:lnSpc>
                <a:spcPts val="3220"/>
              </a:lnSpc>
              <a:spcBef>
                <a:spcPct val="0"/>
              </a:spcBef>
            </a:pPr>
            <a:endParaRPr lang="en-US" sz="2400">
              <a:solidFill>
                <a:srgbClr val="FFFFFF"/>
              </a:solidFill>
              <a:latin typeface="Red Hat Display"/>
            </a:endParaRPr>
          </a:p>
        </p:txBody>
      </p:sp>
      <p:sp>
        <p:nvSpPr>
          <p:cNvPr id="15" name="TextBox 15"/>
          <p:cNvSpPr txBox="1"/>
          <p:nvPr/>
        </p:nvSpPr>
        <p:spPr>
          <a:xfrm>
            <a:off x="775861" y="7252348"/>
            <a:ext cx="8033440" cy="1641475"/>
          </a:xfrm>
          <a:prstGeom prst="rect">
            <a:avLst/>
          </a:prstGeom>
        </p:spPr>
        <p:txBody>
          <a:bodyPr lIns="0" tIns="0" rIns="0" bIns="0" rtlCol="0" anchor="t">
            <a:spAutoFit/>
          </a:bodyPr>
          <a:lstStyle/>
          <a:p>
            <a:pPr>
              <a:lnSpc>
                <a:spcPts val="3220"/>
              </a:lnSpc>
              <a:spcBef>
                <a:spcPct val="0"/>
              </a:spcBef>
            </a:pPr>
            <a:r>
              <a:rPr lang="en-US" sz="2400" b="1">
                <a:solidFill>
                  <a:srgbClr val="FFFFFF"/>
                </a:solidFill>
                <a:latin typeface="Red Hat Display"/>
                <a:sym typeface="Red Hat Display"/>
              </a:rPr>
              <a:t>VISION</a:t>
            </a:r>
            <a:endParaRPr lang="en-US" sz="2000">
              <a:sym typeface="Red Hat Display"/>
            </a:endParaRPr>
          </a:p>
          <a:p>
            <a:pPr>
              <a:lnSpc>
                <a:spcPts val="3220"/>
              </a:lnSpc>
              <a:spcBef>
                <a:spcPct val="0"/>
              </a:spcBef>
            </a:pPr>
            <a:r>
              <a:rPr lang="en-US" sz="2400">
                <a:solidFill>
                  <a:srgbClr val="FFFFFF"/>
                </a:solidFill>
                <a:latin typeface="Red Hat Display"/>
                <a:ea typeface="Calibri"/>
                <a:cs typeface="Calibri"/>
              </a:rPr>
              <a:t>A Lancaster County that fosters innovation, equity, and opportunity for all that creates measurable economic mobility.</a:t>
            </a:r>
            <a:r>
              <a:rPr lang="en-US" sz="2400">
                <a:solidFill>
                  <a:srgbClr val="FFFFFF"/>
                </a:solidFill>
                <a:latin typeface="Red Hat Display"/>
                <a:ea typeface="Red Hat Display"/>
                <a:cs typeface="Red Hat Display"/>
                <a:sym typeface="Red Hat Display"/>
              </a:rPr>
              <a:t> </a:t>
            </a:r>
            <a:endParaRPr lang="en-US" sz="2000">
              <a:ea typeface="Calibri"/>
              <a:cs typeface="Calibri"/>
            </a:endParaRPr>
          </a:p>
        </p:txBody>
      </p:sp>
      <p:pic>
        <p:nvPicPr>
          <p:cNvPr id="20" name="Picture 19" descr="A group of people with their names&#10;&#10;AI-generated content may be incorrect.">
            <a:extLst>
              <a:ext uri="{FF2B5EF4-FFF2-40B4-BE49-F238E27FC236}">
                <a16:creationId xmlns:a16="http://schemas.microsoft.com/office/drawing/2014/main" id="{DCEF2770-A431-2CC1-E42E-0171BFD7FDB2}"/>
              </a:ext>
            </a:extLst>
          </p:cNvPr>
          <p:cNvPicPr>
            <a:picLocks noChangeAspect="1"/>
          </p:cNvPicPr>
          <p:nvPr/>
        </p:nvPicPr>
        <p:blipFill>
          <a:blip r:embed="rId3"/>
          <a:srcRect l="8480" t="7193" r="2650" b="18903"/>
          <a:stretch>
            <a:fillRect/>
          </a:stretch>
        </p:blipFill>
        <p:spPr>
          <a:xfrm>
            <a:off x="9968578" y="145697"/>
            <a:ext cx="7983374" cy="8749839"/>
          </a:xfrm>
          <a:prstGeom prst="rect">
            <a:avLst/>
          </a:prstGeom>
        </p:spPr>
      </p:pic>
      <p:pic>
        <p:nvPicPr>
          <p:cNvPr id="17" name="Picture 16" descr="Career Ready Lancaster!">
            <a:extLst>
              <a:ext uri="{FF2B5EF4-FFF2-40B4-BE49-F238E27FC236}">
                <a16:creationId xmlns:a16="http://schemas.microsoft.com/office/drawing/2014/main" id="{8C8B6B94-81CA-0223-0850-EB1FB18538C9}"/>
              </a:ext>
            </a:extLst>
          </p:cNvPr>
          <p:cNvPicPr>
            <a:picLocks noChangeAspect="1"/>
          </p:cNvPicPr>
          <p:nvPr/>
        </p:nvPicPr>
        <p:blipFill>
          <a:blip r:embed="rId4"/>
          <a:stretch>
            <a:fillRect/>
          </a:stretch>
        </p:blipFill>
        <p:spPr>
          <a:xfrm>
            <a:off x="9149948" y="8972076"/>
            <a:ext cx="5444392" cy="1142726"/>
          </a:xfrm>
          <a:prstGeom prst="rect">
            <a:avLst/>
          </a:prstGeom>
        </p:spPr>
      </p:pic>
      <p:pic>
        <p:nvPicPr>
          <p:cNvPr id="18" name="Graphic 17" descr="PA CareerLink Lancaster County">
            <a:extLst>
              <a:ext uri="{FF2B5EF4-FFF2-40B4-BE49-F238E27FC236}">
                <a16:creationId xmlns:a16="http://schemas.microsoft.com/office/drawing/2014/main" id="{1E07030B-FE7F-8165-CEEA-3245B4324E6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5160952" y="9048168"/>
            <a:ext cx="2803042" cy="967843"/>
          </a:xfrm>
          <a:prstGeom prst="rect">
            <a:avLst/>
          </a:prstGeom>
        </p:spPr>
      </p:pic>
    </p:spTree>
    <p:extLst>
      <p:ext uri="{BB962C8B-B14F-4D97-AF65-F5344CB8AC3E}">
        <p14:creationId xmlns:p14="http://schemas.microsoft.com/office/powerpoint/2010/main" val="3668324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21580-139B-3ACA-A082-2E8D66E625A5}"/>
            </a:ext>
          </a:extLst>
        </p:cNvPr>
        <p:cNvGrpSpPr/>
        <p:nvPr/>
      </p:nvGrpSpPr>
      <p:grpSpPr>
        <a:xfrm>
          <a:off x="0" y="0"/>
          <a:ext cx="0" cy="0"/>
          <a:chOff x="0" y="0"/>
          <a:chExt cx="0" cy="0"/>
        </a:xfrm>
      </p:grpSpPr>
      <p:grpSp>
        <p:nvGrpSpPr>
          <p:cNvPr id="14" name="Group 14">
            <a:extLst>
              <a:ext uri="{FF2B5EF4-FFF2-40B4-BE49-F238E27FC236}">
                <a16:creationId xmlns:a16="http://schemas.microsoft.com/office/drawing/2014/main" id="{86BF616F-32B9-F25C-1735-CD45C8A07FFF}"/>
              </a:ext>
            </a:extLst>
          </p:cNvPr>
          <p:cNvGrpSpPr/>
          <p:nvPr/>
        </p:nvGrpSpPr>
        <p:grpSpPr>
          <a:xfrm>
            <a:off x="0" y="-139114"/>
            <a:ext cx="19834170" cy="2143864"/>
            <a:chOff x="0" y="0"/>
            <a:chExt cx="5223814" cy="564639"/>
          </a:xfrm>
        </p:grpSpPr>
        <p:sp>
          <p:nvSpPr>
            <p:cNvPr id="15" name="Freeform 15">
              <a:extLst>
                <a:ext uri="{FF2B5EF4-FFF2-40B4-BE49-F238E27FC236}">
                  <a16:creationId xmlns:a16="http://schemas.microsoft.com/office/drawing/2014/main" id="{AC781A13-6B09-9406-0DB5-1A9D26D19CC2}"/>
                </a:ext>
              </a:extLst>
            </p:cNvPr>
            <p:cNvSpPr/>
            <p:nvPr/>
          </p:nvSpPr>
          <p:spPr>
            <a:xfrm>
              <a:off x="0" y="0"/>
              <a:ext cx="5223814" cy="564639"/>
            </a:xfrm>
            <a:custGeom>
              <a:avLst/>
              <a:gdLst/>
              <a:ahLst/>
              <a:cxnLst/>
              <a:rect l="l" t="t" r="r" b="b"/>
              <a:pathLst>
                <a:path w="5223814" h="564639">
                  <a:moveTo>
                    <a:pt x="0" y="0"/>
                  </a:moveTo>
                  <a:lnTo>
                    <a:pt x="5223814" y="0"/>
                  </a:lnTo>
                  <a:lnTo>
                    <a:pt x="5223814" y="564639"/>
                  </a:lnTo>
                  <a:lnTo>
                    <a:pt x="0" y="564639"/>
                  </a:lnTo>
                  <a:close/>
                </a:path>
              </a:pathLst>
            </a:custGeom>
            <a:solidFill>
              <a:srgbClr val="37496A"/>
            </a:solidFill>
          </p:spPr>
          <p:txBody>
            <a:bodyPr/>
            <a:lstStyle/>
            <a:p>
              <a:endParaRPr lang="en-US" dirty="0"/>
            </a:p>
          </p:txBody>
        </p:sp>
        <p:sp>
          <p:nvSpPr>
            <p:cNvPr id="16" name="TextBox 16">
              <a:extLst>
                <a:ext uri="{FF2B5EF4-FFF2-40B4-BE49-F238E27FC236}">
                  <a16:creationId xmlns:a16="http://schemas.microsoft.com/office/drawing/2014/main" id="{578FFA3E-FE44-CC67-014A-5666DFB9F212}"/>
                </a:ext>
              </a:extLst>
            </p:cNvPr>
            <p:cNvSpPr txBox="1"/>
            <p:nvPr/>
          </p:nvSpPr>
          <p:spPr>
            <a:xfrm>
              <a:off x="0" y="-47625"/>
              <a:ext cx="5223814" cy="612264"/>
            </a:xfrm>
            <a:prstGeom prst="rect">
              <a:avLst/>
            </a:prstGeom>
          </p:spPr>
          <p:txBody>
            <a:bodyPr lIns="50800" tIns="50800" rIns="50800" bIns="50800" rtlCol="0" anchor="ctr"/>
            <a:lstStyle/>
            <a:p>
              <a:pPr algn="ctr">
                <a:lnSpc>
                  <a:spcPts val="2659"/>
                </a:lnSpc>
              </a:pPr>
              <a:endParaRPr/>
            </a:p>
          </p:txBody>
        </p:sp>
      </p:grpSp>
      <p:sp>
        <p:nvSpPr>
          <p:cNvPr id="17" name="TextBox 17">
            <a:extLst>
              <a:ext uri="{FF2B5EF4-FFF2-40B4-BE49-F238E27FC236}">
                <a16:creationId xmlns:a16="http://schemas.microsoft.com/office/drawing/2014/main" id="{F99029E1-4E3F-8C53-EDFA-E85939FE0DB6}"/>
              </a:ext>
            </a:extLst>
          </p:cNvPr>
          <p:cNvSpPr txBox="1"/>
          <p:nvPr/>
        </p:nvSpPr>
        <p:spPr>
          <a:xfrm>
            <a:off x="1621322" y="164911"/>
            <a:ext cx="14075877" cy="1667123"/>
          </a:xfrm>
          <a:prstGeom prst="rect">
            <a:avLst/>
          </a:prstGeom>
        </p:spPr>
        <p:txBody>
          <a:bodyPr wrap="square" lIns="0" tIns="0" rIns="0" bIns="0" rtlCol="0" anchor="t">
            <a:spAutoFit/>
          </a:bodyPr>
          <a:lstStyle/>
          <a:p>
            <a:pPr marL="0" lvl="1" indent="0" algn="l">
              <a:lnSpc>
                <a:spcPts val="6499"/>
              </a:lnSpc>
              <a:spcBef>
                <a:spcPct val="0"/>
              </a:spcBef>
            </a:pPr>
            <a:r>
              <a:rPr lang="en-US" sz="6000" b="1" dirty="0">
                <a:solidFill>
                  <a:srgbClr val="FFFFFF"/>
                </a:solidFill>
                <a:latin typeface="DejaVu Sans"/>
                <a:ea typeface="Futura Medium"/>
                <a:cs typeface="Futura Medium"/>
                <a:sym typeface="Futura Medium"/>
              </a:rPr>
              <a:t>The Changing Landscape of Workforce </a:t>
            </a:r>
          </a:p>
        </p:txBody>
      </p:sp>
      <p:sp>
        <p:nvSpPr>
          <p:cNvPr id="18" name="Freeform 18">
            <a:extLst>
              <a:ext uri="{FF2B5EF4-FFF2-40B4-BE49-F238E27FC236}">
                <a16:creationId xmlns:a16="http://schemas.microsoft.com/office/drawing/2014/main" id="{0DBC9ACB-FB05-408B-7CF5-022EF1B7A48F}"/>
              </a:ext>
            </a:extLst>
          </p:cNvPr>
          <p:cNvSpPr/>
          <p:nvPr/>
        </p:nvSpPr>
        <p:spPr>
          <a:xfrm flipH="1">
            <a:off x="400888" y="390764"/>
            <a:ext cx="1084109" cy="1084109"/>
          </a:xfrm>
          <a:custGeom>
            <a:avLst/>
            <a:gdLst/>
            <a:ahLst/>
            <a:cxnLst/>
            <a:rect l="l" t="t" r="r" b="b"/>
            <a:pathLst>
              <a:path w="1084109" h="1084109">
                <a:moveTo>
                  <a:pt x="1084109" y="0"/>
                </a:moveTo>
                <a:lnTo>
                  <a:pt x="0" y="0"/>
                </a:lnTo>
                <a:lnTo>
                  <a:pt x="0" y="1084109"/>
                </a:lnTo>
                <a:lnTo>
                  <a:pt x="1084109" y="1084109"/>
                </a:lnTo>
                <a:lnTo>
                  <a:pt x="1084109"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TextBox 25">
            <a:extLst>
              <a:ext uri="{FF2B5EF4-FFF2-40B4-BE49-F238E27FC236}">
                <a16:creationId xmlns:a16="http://schemas.microsoft.com/office/drawing/2014/main" id="{0B377CEE-BC41-6957-286B-893A13D9E112}"/>
              </a:ext>
            </a:extLst>
          </p:cNvPr>
          <p:cNvSpPr txBox="1"/>
          <p:nvPr/>
        </p:nvSpPr>
        <p:spPr>
          <a:xfrm>
            <a:off x="1923927" y="6416763"/>
            <a:ext cx="3429000" cy="2000548"/>
          </a:xfrm>
          <a:prstGeom prst="rect">
            <a:avLst/>
          </a:prstGeom>
          <a:noFill/>
        </p:spPr>
        <p:txBody>
          <a:bodyPr wrap="square" rtlCol="0">
            <a:spAutoFit/>
          </a:bodyPr>
          <a:lstStyle/>
          <a:p>
            <a:r>
              <a:rPr lang="en-US" sz="9600" dirty="0"/>
              <a:t>2.7% </a:t>
            </a:r>
          </a:p>
          <a:p>
            <a:r>
              <a:rPr lang="en-US" sz="2800" dirty="0"/>
              <a:t>Unemployment Rate</a:t>
            </a:r>
          </a:p>
        </p:txBody>
      </p:sp>
      <p:sp>
        <p:nvSpPr>
          <p:cNvPr id="28" name="TextBox 27">
            <a:extLst>
              <a:ext uri="{FF2B5EF4-FFF2-40B4-BE49-F238E27FC236}">
                <a16:creationId xmlns:a16="http://schemas.microsoft.com/office/drawing/2014/main" id="{FD78DBDA-273B-F16E-F764-361FBDCBD8FF}"/>
              </a:ext>
            </a:extLst>
          </p:cNvPr>
          <p:cNvSpPr txBox="1"/>
          <p:nvPr/>
        </p:nvSpPr>
        <p:spPr>
          <a:xfrm>
            <a:off x="1519922" y="2389447"/>
            <a:ext cx="4294740" cy="2000548"/>
          </a:xfrm>
          <a:prstGeom prst="rect">
            <a:avLst/>
          </a:prstGeom>
          <a:noFill/>
        </p:spPr>
        <p:txBody>
          <a:bodyPr wrap="square" rtlCol="0">
            <a:spAutoFit/>
          </a:bodyPr>
          <a:lstStyle/>
          <a:p>
            <a:r>
              <a:rPr lang="en-US" sz="9600" dirty="0"/>
              <a:t>566,047 </a:t>
            </a:r>
          </a:p>
          <a:p>
            <a:r>
              <a:rPr lang="en-US" sz="2800" dirty="0"/>
              <a:t>County Population</a:t>
            </a:r>
          </a:p>
        </p:txBody>
      </p:sp>
      <p:sp>
        <p:nvSpPr>
          <p:cNvPr id="30" name="Arrow: Up 29">
            <a:extLst>
              <a:ext uri="{FF2B5EF4-FFF2-40B4-BE49-F238E27FC236}">
                <a16:creationId xmlns:a16="http://schemas.microsoft.com/office/drawing/2014/main" id="{E518DF12-A8D4-99EB-7081-C4DFFC954F2D}"/>
              </a:ext>
            </a:extLst>
          </p:cNvPr>
          <p:cNvSpPr/>
          <p:nvPr/>
        </p:nvSpPr>
        <p:spPr>
          <a:xfrm>
            <a:off x="6065106" y="2781300"/>
            <a:ext cx="484632" cy="97840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2E876363-1ADE-D8C0-9E5C-CCFB041671FA}"/>
              </a:ext>
            </a:extLst>
          </p:cNvPr>
          <p:cNvSpPr txBox="1"/>
          <p:nvPr/>
        </p:nvSpPr>
        <p:spPr>
          <a:xfrm>
            <a:off x="10313860" y="2265473"/>
            <a:ext cx="4038600" cy="2000548"/>
          </a:xfrm>
          <a:prstGeom prst="rect">
            <a:avLst/>
          </a:prstGeom>
          <a:noFill/>
        </p:spPr>
        <p:txBody>
          <a:bodyPr wrap="square" rtlCol="0">
            <a:spAutoFit/>
          </a:bodyPr>
          <a:lstStyle/>
          <a:p>
            <a:r>
              <a:rPr lang="en-US" sz="9600" dirty="0"/>
              <a:t>64.9% </a:t>
            </a:r>
          </a:p>
          <a:p>
            <a:r>
              <a:rPr lang="en-US" sz="2800" dirty="0"/>
              <a:t>Labor Participation Rate</a:t>
            </a:r>
          </a:p>
        </p:txBody>
      </p:sp>
      <p:sp>
        <p:nvSpPr>
          <p:cNvPr id="32" name="Arrow: Down 31">
            <a:extLst>
              <a:ext uri="{FF2B5EF4-FFF2-40B4-BE49-F238E27FC236}">
                <a16:creationId xmlns:a16="http://schemas.microsoft.com/office/drawing/2014/main" id="{34037AFF-B541-655F-AE91-8103F9738825}"/>
              </a:ext>
            </a:extLst>
          </p:cNvPr>
          <p:cNvSpPr/>
          <p:nvPr/>
        </p:nvSpPr>
        <p:spPr>
          <a:xfrm>
            <a:off x="14490032" y="2811109"/>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DAF64F4-C92D-BBA1-A6A6-1B5146A6E81B}"/>
              </a:ext>
            </a:extLst>
          </p:cNvPr>
          <p:cNvSpPr txBox="1"/>
          <p:nvPr/>
        </p:nvSpPr>
        <p:spPr>
          <a:xfrm>
            <a:off x="10811690" y="6398716"/>
            <a:ext cx="4038600" cy="2000548"/>
          </a:xfrm>
          <a:prstGeom prst="rect">
            <a:avLst/>
          </a:prstGeom>
          <a:noFill/>
        </p:spPr>
        <p:txBody>
          <a:bodyPr wrap="square" rtlCol="0">
            <a:spAutoFit/>
          </a:bodyPr>
          <a:lstStyle/>
          <a:p>
            <a:r>
              <a:rPr lang="en-US" sz="9600" dirty="0"/>
              <a:t>8.1% </a:t>
            </a:r>
          </a:p>
          <a:p>
            <a:r>
              <a:rPr lang="en-US" sz="2800" dirty="0"/>
              <a:t>Employment Rate</a:t>
            </a:r>
          </a:p>
        </p:txBody>
      </p:sp>
      <p:sp>
        <p:nvSpPr>
          <p:cNvPr id="34" name="Arrow: Up 33">
            <a:extLst>
              <a:ext uri="{FF2B5EF4-FFF2-40B4-BE49-F238E27FC236}">
                <a16:creationId xmlns:a16="http://schemas.microsoft.com/office/drawing/2014/main" id="{26F68105-F1C6-0718-1110-1089BD987E0C}"/>
              </a:ext>
            </a:extLst>
          </p:cNvPr>
          <p:cNvSpPr/>
          <p:nvPr/>
        </p:nvSpPr>
        <p:spPr>
          <a:xfrm>
            <a:off x="14553880" y="6708295"/>
            <a:ext cx="484632" cy="97840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Graphic 36" descr="Group of people outline">
            <a:extLst>
              <a:ext uri="{FF2B5EF4-FFF2-40B4-BE49-F238E27FC236}">
                <a16:creationId xmlns:a16="http://schemas.microsoft.com/office/drawing/2014/main" id="{23C3088C-35C0-BF06-2962-1CE50FBCABB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464388" y="4008973"/>
            <a:ext cx="2389743" cy="2389743"/>
          </a:xfrm>
          <a:prstGeom prst="rect">
            <a:avLst/>
          </a:prstGeom>
        </p:spPr>
      </p:pic>
      <p:sp>
        <p:nvSpPr>
          <p:cNvPr id="2" name="Arrow: Down 1">
            <a:extLst>
              <a:ext uri="{FF2B5EF4-FFF2-40B4-BE49-F238E27FC236}">
                <a16:creationId xmlns:a16="http://schemas.microsoft.com/office/drawing/2014/main" id="{216DA454-7A4E-AE0E-E3B5-F2926EB05114}"/>
              </a:ext>
            </a:extLst>
          </p:cNvPr>
          <p:cNvSpPr/>
          <p:nvPr/>
        </p:nvSpPr>
        <p:spPr>
          <a:xfrm>
            <a:off x="6065106" y="6708295"/>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4192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dirty="0"/>
          </a:p>
        </p:txBody>
      </p:sp>
      <p:grpSp>
        <p:nvGrpSpPr>
          <p:cNvPr id="3" name="Group 3"/>
          <p:cNvGrpSpPr/>
          <p:nvPr/>
        </p:nvGrpSpPr>
        <p:grpSpPr>
          <a:xfrm>
            <a:off x="10640583" y="0"/>
            <a:ext cx="7647417" cy="10287000"/>
            <a:chOff x="0" y="0"/>
            <a:chExt cx="2014135" cy="2709333"/>
          </a:xfrm>
        </p:grpSpPr>
        <p:sp>
          <p:nvSpPr>
            <p:cNvPr id="4" name="Freeform 4"/>
            <p:cNvSpPr/>
            <p:nvPr/>
          </p:nvSpPr>
          <p:spPr>
            <a:xfrm>
              <a:off x="0" y="0"/>
              <a:ext cx="2014135" cy="2709333"/>
            </a:xfrm>
            <a:custGeom>
              <a:avLst/>
              <a:gdLst/>
              <a:ahLst/>
              <a:cxnLst/>
              <a:rect l="l" t="t" r="r" b="b"/>
              <a:pathLst>
                <a:path w="2014135" h="2709333">
                  <a:moveTo>
                    <a:pt x="0" y="0"/>
                  </a:moveTo>
                  <a:lnTo>
                    <a:pt x="2014135" y="0"/>
                  </a:lnTo>
                  <a:lnTo>
                    <a:pt x="2014135" y="2709333"/>
                  </a:lnTo>
                  <a:lnTo>
                    <a:pt x="0" y="2709333"/>
                  </a:lnTo>
                  <a:close/>
                </a:path>
              </a:pathLst>
            </a:custGeom>
            <a:solidFill>
              <a:srgbClr val="37496A"/>
            </a:solidFill>
          </p:spPr>
          <p:txBody>
            <a:bodyPr/>
            <a:lstStyle/>
            <a:p>
              <a:endParaRPr lang="en-US"/>
            </a:p>
          </p:txBody>
        </p:sp>
        <p:sp>
          <p:nvSpPr>
            <p:cNvPr id="5" name="TextBox 5"/>
            <p:cNvSpPr txBox="1"/>
            <p:nvPr/>
          </p:nvSpPr>
          <p:spPr>
            <a:xfrm>
              <a:off x="0" y="-47625"/>
              <a:ext cx="2014135" cy="275695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9906246" y="1806549"/>
            <a:ext cx="1468674" cy="146867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txBody>
            <a:bodyPr/>
            <a:lstStyle/>
            <a:p>
              <a:endParaRPr lang="en-US"/>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688156" y="2275700"/>
            <a:ext cx="6177116" cy="1283220"/>
          </a:xfrm>
          <a:prstGeom prst="rect">
            <a:avLst/>
          </a:prstGeom>
        </p:spPr>
        <p:txBody>
          <a:bodyPr lIns="0" tIns="0" rIns="0" bIns="0" rtlCol="0" anchor="t">
            <a:spAutoFit/>
          </a:bodyPr>
          <a:lstStyle/>
          <a:p>
            <a:pPr algn="just">
              <a:lnSpc>
                <a:spcPts val="5119"/>
              </a:lnSpc>
            </a:pPr>
            <a:r>
              <a:rPr lang="en-US" sz="3999" dirty="0">
                <a:solidFill>
                  <a:srgbClr val="FFFFFF"/>
                </a:solidFill>
                <a:latin typeface="Red Hat Display"/>
                <a:ea typeface="Red Hat Display"/>
                <a:cs typeface="Red Hat Display"/>
                <a:sym typeface="Red Hat Display"/>
              </a:rPr>
              <a:t>EMPLOYERS</a:t>
            </a:r>
          </a:p>
          <a:p>
            <a:pPr algn="just">
              <a:lnSpc>
                <a:spcPts val="5119"/>
              </a:lnSpc>
            </a:pPr>
            <a:endParaRPr lang="en-US" sz="3999" dirty="0">
              <a:solidFill>
                <a:srgbClr val="FFFFFF"/>
              </a:solidFill>
              <a:latin typeface="Red Hat Display"/>
              <a:ea typeface="Red Hat Display"/>
              <a:cs typeface="Red Hat Display"/>
              <a:sym typeface="Red Hat Display"/>
            </a:endParaRPr>
          </a:p>
        </p:txBody>
      </p:sp>
      <p:grpSp>
        <p:nvGrpSpPr>
          <p:cNvPr id="10" name="Group 10"/>
          <p:cNvGrpSpPr/>
          <p:nvPr/>
        </p:nvGrpSpPr>
        <p:grpSpPr>
          <a:xfrm>
            <a:off x="-776155" y="2006345"/>
            <a:ext cx="1601933" cy="6466659"/>
            <a:chOff x="0" y="0"/>
            <a:chExt cx="421908" cy="1703153"/>
          </a:xfrm>
        </p:grpSpPr>
        <p:sp>
          <p:nvSpPr>
            <p:cNvPr id="11" name="Freeform 11"/>
            <p:cNvSpPr/>
            <p:nvPr/>
          </p:nvSpPr>
          <p:spPr>
            <a:xfrm>
              <a:off x="0" y="0"/>
              <a:ext cx="421908" cy="1703153"/>
            </a:xfrm>
            <a:custGeom>
              <a:avLst/>
              <a:gdLst/>
              <a:ahLst/>
              <a:cxnLst/>
              <a:rect l="l" t="t" r="r" b="b"/>
              <a:pathLst>
                <a:path w="421908" h="1703153">
                  <a:moveTo>
                    <a:pt x="210954" y="0"/>
                  </a:moveTo>
                  <a:lnTo>
                    <a:pt x="210954" y="0"/>
                  </a:lnTo>
                  <a:cubicBezTo>
                    <a:pt x="266903" y="0"/>
                    <a:pt x="320560" y="22225"/>
                    <a:pt x="360121" y="61787"/>
                  </a:cubicBezTo>
                  <a:cubicBezTo>
                    <a:pt x="399683" y="101349"/>
                    <a:pt x="421908" y="155006"/>
                    <a:pt x="421908" y="210954"/>
                  </a:cubicBezTo>
                  <a:lnTo>
                    <a:pt x="421908" y="1492199"/>
                  </a:lnTo>
                  <a:cubicBezTo>
                    <a:pt x="421908" y="1548147"/>
                    <a:pt x="399683" y="1601804"/>
                    <a:pt x="360121" y="1641366"/>
                  </a:cubicBezTo>
                  <a:cubicBezTo>
                    <a:pt x="320560" y="1680928"/>
                    <a:pt x="266903" y="1703153"/>
                    <a:pt x="210954" y="1703153"/>
                  </a:cubicBezTo>
                  <a:lnTo>
                    <a:pt x="210954" y="1703153"/>
                  </a:lnTo>
                  <a:cubicBezTo>
                    <a:pt x="155006" y="1703153"/>
                    <a:pt x="101349" y="1680928"/>
                    <a:pt x="61787" y="1641366"/>
                  </a:cubicBezTo>
                  <a:cubicBezTo>
                    <a:pt x="22225" y="1601804"/>
                    <a:pt x="0" y="1548147"/>
                    <a:pt x="0" y="1492199"/>
                  </a:cubicBezTo>
                  <a:lnTo>
                    <a:pt x="0" y="210954"/>
                  </a:lnTo>
                  <a:cubicBezTo>
                    <a:pt x="0" y="155006"/>
                    <a:pt x="22225" y="101349"/>
                    <a:pt x="61787" y="61787"/>
                  </a:cubicBezTo>
                  <a:cubicBezTo>
                    <a:pt x="101349" y="22225"/>
                    <a:pt x="155006" y="0"/>
                    <a:pt x="210954" y="0"/>
                  </a:cubicBezTo>
                  <a:close/>
                </a:path>
              </a:pathLst>
            </a:custGeom>
            <a:solidFill>
              <a:srgbClr val="4A6FB3"/>
            </a:solidFill>
          </p:spPr>
          <p:txBody>
            <a:bodyPr/>
            <a:lstStyle/>
            <a:p>
              <a:endParaRPr lang="en-US"/>
            </a:p>
          </p:txBody>
        </p:sp>
        <p:sp>
          <p:nvSpPr>
            <p:cNvPr id="12" name="TextBox 12"/>
            <p:cNvSpPr txBox="1"/>
            <p:nvPr/>
          </p:nvSpPr>
          <p:spPr>
            <a:xfrm>
              <a:off x="0" y="-47625"/>
              <a:ext cx="421908" cy="1750778"/>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11668103" y="731948"/>
            <a:ext cx="6379957" cy="742191"/>
          </a:xfrm>
          <a:prstGeom prst="rect">
            <a:avLst/>
          </a:prstGeom>
        </p:spPr>
        <p:txBody>
          <a:bodyPr lIns="0" tIns="0" rIns="0" bIns="0" rtlCol="0" anchor="t">
            <a:spAutoFit/>
          </a:bodyPr>
          <a:lstStyle/>
          <a:p>
            <a:pPr marL="0" lvl="1" indent="0" algn="ctr">
              <a:lnSpc>
                <a:spcPts val="6499"/>
              </a:lnSpc>
              <a:spcBef>
                <a:spcPct val="0"/>
              </a:spcBef>
            </a:pPr>
            <a:r>
              <a:rPr lang="en-US" sz="4400" b="1" u="none" strike="noStrike" dirty="0">
                <a:solidFill>
                  <a:srgbClr val="FFFFFF"/>
                </a:solidFill>
                <a:latin typeface="DejaVu Sans"/>
                <a:ea typeface="Futura Medium"/>
                <a:cs typeface="Futura Medium"/>
                <a:sym typeface="Futura Medium"/>
              </a:rPr>
              <a:t>HOW THIS IMPACTS</a:t>
            </a:r>
          </a:p>
        </p:txBody>
      </p:sp>
      <p:sp>
        <p:nvSpPr>
          <p:cNvPr id="14" name="TextBox 14"/>
          <p:cNvSpPr txBox="1"/>
          <p:nvPr/>
        </p:nvSpPr>
        <p:spPr>
          <a:xfrm>
            <a:off x="9996425" y="2034211"/>
            <a:ext cx="1288315" cy="1054254"/>
          </a:xfrm>
          <a:prstGeom prst="rect">
            <a:avLst/>
          </a:prstGeom>
        </p:spPr>
        <p:txBody>
          <a:bodyPr lIns="0" tIns="0" rIns="0" bIns="0" rtlCol="0" anchor="t">
            <a:spAutoFit/>
          </a:bodyPr>
          <a:lstStyle/>
          <a:p>
            <a:pPr algn="ctr">
              <a:lnSpc>
                <a:spcPts val="8649"/>
              </a:lnSpc>
            </a:pPr>
            <a:r>
              <a:rPr lang="en-US" sz="6178">
                <a:solidFill>
                  <a:srgbClr val="000000"/>
                </a:solidFill>
                <a:latin typeface="League Spartan"/>
                <a:ea typeface="League Spartan"/>
                <a:cs typeface="League Spartan"/>
                <a:sym typeface="League Spartan"/>
              </a:rPr>
              <a:t>1</a:t>
            </a:r>
          </a:p>
        </p:txBody>
      </p:sp>
      <p:sp>
        <p:nvSpPr>
          <p:cNvPr id="15" name="TextBox 15"/>
          <p:cNvSpPr txBox="1"/>
          <p:nvPr/>
        </p:nvSpPr>
        <p:spPr>
          <a:xfrm>
            <a:off x="3195634" y="1732077"/>
            <a:ext cx="5948366" cy="1384995"/>
          </a:xfrm>
          <a:prstGeom prst="rect">
            <a:avLst/>
          </a:prstGeom>
        </p:spPr>
        <p:txBody>
          <a:bodyPr lIns="0" tIns="0" rIns="0" bIns="0" rtlCol="0" anchor="t">
            <a:spAutoFit/>
          </a:bodyPr>
          <a:lstStyle/>
          <a:p>
            <a:pPr algn="r">
              <a:lnSpc>
                <a:spcPts val="3600"/>
              </a:lnSpc>
            </a:pPr>
            <a:r>
              <a:rPr lang="en-US" sz="3000" dirty="0">
                <a:solidFill>
                  <a:srgbClr val="000000"/>
                </a:solidFill>
                <a:latin typeface="Red Hat Display"/>
                <a:ea typeface="Red Hat Display"/>
                <a:cs typeface="Red Hat Display"/>
                <a:sym typeface="Red Hat Display"/>
              </a:rPr>
              <a:t>Adapting to a new workforce reality: </a:t>
            </a:r>
            <a:r>
              <a:rPr lang="en-US" sz="3000" i="1" dirty="0">
                <a:solidFill>
                  <a:srgbClr val="000000"/>
                </a:solidFill>
                <a:latin typeface="Red Hat Display"/>
                <a:ea typeface="Red Hat Display"/>
                <a:cs typeface="Red Hat Display"/>
                <a:sym typeface="Red Hat Display"/>
              </a:rPr>
              <a:t>Retention, Upskilling, Automation, and Culture/Flexibility</a:t>
            </a:r>
            <a:r>
              <a:rPr lang="en-US" sz="3000" dirty="0">
                <a:solidFill>
                  <a:srgbClr val="000000"/>
                </a:solidFill>
                <a:latin typeface="Red Hat Display"/>
                <a:ea typeface="Red Hat Display"/>
                <a:cs typeface="Red Hat Display"/>
                <a:sym typeface="Red Hat Display"/>
              </a:rPr>
              <a:t> </a:t>
            </a:r>
          </a:p>
        </p:txBody>
      </p:sp>
      <p:sp>
        <p:nvSpPr>
          <p:cNvPr id="16" name="TextBox 16"/>
          <p:cNvSpPr txBox="1"/>
          <p:nvPr/>
        </p:nvSpPr>
        <p:spPr>
          <a:xfrm>
            <a:off x="3195634" y="4430865"/>
            <a:ext cx="5948366" cy="2308324"/>
          </a:xfrm>
          <a:prstGeom prst="rect">
            <a:avLst/>
          </a:prstGeom>
        </p:spPr>
        <p:txBody>
          <a:bodyPr lIns="0" tIns="0" rIns="0" bIns="0" rtlCol="0" anchor="t">
            <a:spAutoFit/>
          </a:bodyPr>
          <a:lstStyle/>
          <a:p>
            <a:pPr algn="r">
              <a:lnSpc>
                <a:spcPts val="3600"/>
              </a:lnSpc>
            </a:pPr>
            <a:r>
              <a:rPr lang="en-US" sz="3000" dirty="0">
                <a:solidFill>
                  <a:srgbClr val="000000"/>
                </a:solidFill>
                <a:latin typeface="Red Hat Display"/>
                <a:ea typeface="Red Hat Display"/>
                <a:cs typeface="Red Hat Display"/>
                <a:sym typeface="Red Hat Display"/>
              </a:rPr>
              <a:t>Unlocking workforce participation by addressing barriers to employment: </a:t>
            </a:r>
            <a:r>
              <a:rPr lang="en-US" sz="3000" i="1" dirty="0">
                <a:solidFill>
                  <a:srgbClr val="000000"/>
                </a:solidFill>
                <a:latin typeface="Red Hat Display"/>
                <a:ea typeface="Red Hat Display"/>
                <a:cs typeface="Red Hat Display"/>
                <a:sym typeface="Red Hat Display"/>
              </a:rPr>
              <a:t>childcare, transportation, underrepresented populations (opportunities for all)</a:t>
            </a:r>
            <a:r>
              <a:rPr lang="en-US" sz="3000" dirty="0">
                <a:solidFill>
                  <a:srgbClr val="000000"/>
                </a:solidFill>
                <a:latin typeface="Red Hat Display"/>
                <a:ea typeface="Red Hat Display"/>
                <a:cs typeface="Red Hat Display"/>
                <a:sym typeface="Red Hat Display"/>
              </a:rPr>
              <a:t> </a:t>
            </a:r>
          </a:p>
        </p:txBody>
      </p:sp>
      <p:sp>
        <p:nvSpPr>
          <p:cNvPr id="17" name="TextBox 17"/>
          <p:cNvSpPr txBox="1"/>
          <p:nvPr/>
        </p:nvSpPr>
        <p:spPr>
          <a:xfrm>
            <a:off x="3209947" y="7250432"/>
            <a:ext cx="5948366" cy="1384995"/>
          </a:xfrm>
          <a:prstGeom prst="rect">
            <a:avLst/>
          </a:prstGeom>
        </p:spPr>
        <p:txBody>
          <a:bodyPr lIns="0" tIns="0" rIns="0" bIns="0" rtlCol="0" anchor="t">
            <a:spAutoFit/>
          </a:bodyPr>
          <a:lstStyle/>
          <a:p>
            <a:pPr algn="r">
              <a:lnSpc>
                <a:spcPts val="3600"/>
              </a:lnSpc>
            </a:pPr>
            <a:r>
              <a:rPr lang="en-US" sz="3000" dirty="0">
                <a:solidFill>
                  <a:srgbClr val="000000"/>
                </a:solidFill>
                <a:latin typeface="Red Hat Display"/>
                <a:ea typeface="Red Hat Display"/>
                <a:cs typeface="Red Hat Display"/>
                <a:sym typeface="Red Hat Display"/>
              </a:rPr>
              <a:t>Create a system of engagement for all learners: </a:t>
            </a:r>
            <a:r>
              <a:rPr lang="en-US" sz="3000" i="1" dirty="0">
                <a:solidFill>
                  <a:srgbClr val="000000"/>
                </a:solidFill>
                <a:latin typeface="Red Hat Display"/>
                <a:ea typeface="Red Hat Display"/>
                <a:cs typeface="Red Hat Display"/>
                <a:sym typeface="Red Hat Display"/>
              </a:rPr>
              <a:t>purpose, relevance and alignment to careers</a:t>
            </a:r>
            <a:r>
              <a:rPr lang="en-US" sz="3000" dirty="0">
                <a:solidFill>
                  <a:srgbClr val="000000"/>
                </a:solidFill>
                <a:latin typeface="Red Hat Display"/>
                <a:ea typeface="Red Hat Display"/>
                <a:cs typeface="Red Hat Display"/>
                <a:sym typeface="Red Hat Display"/>
              </a:rPr>
              <a:t> </a:t>
            </a:r>
          </a:p>
        </p:txBody>
      </p:sp>
      <p:grpSp>
        <p:nvGrpSpPr>
          <p:cNvPr id="18" name="Group 18"/>
          <p:cNvGrpSpPr/>
          <p:nvPr/>
        </p:nvGrpSpPr>
        <p:grpSpPr>
          <a:xfrm>
            <a:off x="9906246" y="4430865"/>
            <a:ext cx="1468674" cy="146867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txBody>
            <a:bodyPr/>
            <a:lstStyle/>
            <a:p>
              <a:endParaRPr lang="en-US"/>
            </a:p>
          </p:txBody>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9996425" y="4658528"/>
            <a:ext cx="1288315" cy="1054204"/>
          </a:xfrm>
          <a:prstGeom prst="rect">
            <a:avLst/>
          </a:prstGeom>
        </p:spPr>
        <p:txBody>
          <a:bodyPr lIns="0" tIns="0" rIns="0" bIns="0" rtlCol="0" anchor="t">
            <a:spAutoFit/>
          </a:bodyPr>
          <a:lstStyle/>
          <a:p>
            <a:pPr algn="ctr">
              <a:lnSpc>
                <a:spcPts val="8649"/>
              </a:lnSpc>
            </a:pPr>
            <a:r>
              <a:rPr lang="en-US" sz="6178">
                <a:solidFill>
                  <a:srgbClr val="000000"/>
                </a:solidFill>
                <a:latin typeface="League Spartan"/>
                <a:ea typeface="League Spartan"/>
                <a:cs typeface="League Spartan"/>
                <a:sym typeface="League Spartan"/>
              </a:rPr>
              <a:t>2</a:t>
            </a:r>
          </a:p>
        </p:txBody>
      </p:sp>
      <p:grpSp>
        <p:nvGrpSpPr>
          <p:cNvPr id="22" name="Group 22"/>
          <p:cNvGrpSpPr/>
          <p:nvPr/>
        </p:nvGrpSpPr>
        <p:grpSpPr>
          <a:xfrm>
            <a:off x="9906246" y="7242564"/>
            <a:ext cx="1468674" cy="1468674"/>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txBody>
            <a:bodyPr/>
            <a:lstStyle/>
            <a:p>
              <a:endParaRPr lang="en-US"/>
            </a:p>
          </p:txBody>
        </p:sp>
        <p:sp>
          <p:nvSpPr>
            <p:cNvPr id="24" name="TextBox 2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5" name="TextBox 25"/>
          <p:cNvSpPr txBox="1"/>
          <p:nvPr/>
        </p:nvSpPr>
        <p:spPr>
          <a:xfrm>
            <a:off x="9996425" y="7470226"/>
            <a:ext cx="1288315" cy="1054204"/>
          </a:xfrm>
          <a:prstGeom prst="rect">
            <a:avLst/>
          </a:prstGeom>
        </p:spPr>
        <p:txBody>
          <a:bodyPr lIns="0" tIns="0" rIns="0" bIns="0" rtlCol="0" anchor="t">
            <a:spAutoFit/>
          </a:bodyPr>
          <a:lstStyle/>
          <a:p>
            <a:pPr algn="ctr">
              <a:lnSpc>
                <a:spcPts val="8649"/>
              </a:lnSpc>
            </a:pPr>
            <a:r>
              <a:rPr lang="en-US" sz="6178">
                <a:solidFill>
                  <a:srgbClr val="000000"/>
                </a:solidFill>
                <a:latin typeface="League Spartan"/>
                <a:ea typeface="League Spartan"/>
                <a:cs typeface="League Spartan"/>
                <a:sym typeface="League Spartan"/>
              </a:rPr>
              <a:t>3</a:t>
            </a:r>
          </a:p>
        </p:txBody>
      </p:sp>
      <p:sp>
        <p:nvSpPr>
          <p:cNvPr id="26" name="Freeform 26"/>
          <p:cNvSpPr/>
          <p:nvPr/>
        </p:nvSpPr>
        <p:spPr>
          <a:xfrm flipH="1">
            <a:off x="10657691" y="176046"/>
            <a:ext cx="1084109" cy="1084109"/>
          </a:xfrm>
          <a:custGeom>
            <a:avLst/>
            <a:gdLst/>
            <a:ahLst/>
            <a:cxnLst/>
            <a:rect l="l" t="t" r="r" b="b"/>
            <a:pathLst>
              <a:path w="1084109" h="1084109">
                <a:moveTo>
                  <a:pt x="1084109" y="0"/>
                </a:moveTo>
                <a:lnTo>
                  <a:pt x="0" y="0"/>
                </a:lnTo>
                <a:lnTo>
                  <a:pt x="0" y="1084109"/>
                </a:lnTo>
                <a:lnTo>
                  <a:pt x="1084109" y="1084109"/>
                </a:lnTo>
                <a:lnTo>
                  <a:pt x="1084109"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27" name="TextBox 27"/>
          <p:cNvSpPr txBox="1"/>
          <p:nvPr/>
        </p:nvSpPr>
        <p:spPr>
          <a:xfrm>
            <a:off x="11668103" y="4811424"/>
            <a:ext cx="6177116" cy="635577"/>
          </a:xfrm>
          <a:prstGeom prst="rect">
            <a:avLst/>
          </a:prstGeom>
        </p:spPr>
        <p:txBody>
          <a:bodyPr lIns="0" tIns="0" rIns="0" bIns="0" rtlCol="0" anchor="t">
            <a:spAutoFit/>
          </a:bodyPr>
          <a:lstStyle/>
          <a:p>
            <a:pPr algn="just">
              <a:lnSpc>
                <a:spcPts val="5119"/>
              </a:lnSpc>
            </a:pPr>
            <a:r>
              <a:rPr lang="en-US" sz="3999" dirty="0">
                <a:solidFill>
                  <a:srgbClr val="FFFFFF"/>
                </a:solidFill>
                <a:latin typeface="Red Hat Display"/>
                <a:ea typeface="Red Hat Display"/>
                <a:cs typeface="Red Hat Display"/>
                <a:sym typeface="Red Hat Display"/>
              </a:rPr>
              <a:t>OUR COMMUNITY</a:t>
            </a:r>
          </a:p>
        </p:txBody>
      </p:sp>
      <p:sp>
        <p:nvSpPr>
          <p:cNvPr id="28" name="TextBox 28"/>
          <p:cNvSpPr txBox="1"/>
          <p:nvPr/>
        </p:nvSpPr>
        <p:spPr>
          <a:xfrm>
            <a:off x="11668103" y="7727165"/>
            <a:ext cx="6177116" cy="635577"/>
          </a:xfrm>
          <a:prstGeom prst="rect">
            <a:avLst/>
          </a:prstGeom>
        </p:spPr>
        <p:txBody>
          <a:bodyPr lIns="0" tIns="0" rIns="0" bIns="0" rtlCol="0" anchor="t">
            <a:spAutoFit/>
          </a:bodyPr>
          <a:lstStyle/>
          <a:p>
            <a:pPr algn="just">
              <a:lnSpc>
                <a:spcPts val="5119"/>
              </a:lnSpc>
            </a:pPr>
            <a:r>
              <a:rPr lang="en-US" sz="3999" dirty="0">
                <a:solidFill>
                  <a:srgbClr val="FFFFFF"/>
                </a:solidFill>
                <a:latin typeface="Red Hat Display"/>
                <a:ea typeface="Red Hat Display"/>
                <a:cs typeface="Red Hat Display"/>
                <a:sym typeface="Red Hat Display"/>
              </a:rPr>
              <a:t>EDUCATION</a:t>
            </a:r>
          </a:p>
        </p:txBody>
      </p:sp>
      <p:sp>
        <p:nvSpPr>
          <p:cNvPr id="30" name="TextBox 29">
            <a:extLst>
              <a:ext uri="{FF2B5EF4-FFF2-40B4-BE49-F238E27FC236}">
                <a16:creationId xmlns:a16="http://schemas.microsoft.com/office/drawing/2014/main" id="{C534C9A1-3C95-8EDC-A201-763796700D14}"/>
              </a:ext>
            </a:extLst>
          </p:cNvPr>
          <p:cNvSpPr txBox="1"/>
          <p:nvPr/>
        </p:nvSpPr>
        <p:spPr>
          <a:xfrm>
            <a:off x="3994484" y="4868597"/>
            <a:ext cx="9529010"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107112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10640583" y="0"/>
            <a:ext cx="7647417" cy="10287000"/>
            <a:chOff x="0" y="0"/>
            <a:chExt cx="2014135" cy="2709333"/>
          </a:xfrm>
        </p:grpSpPr>
        <p:sp>
          <p:nvSpPr>
            <p:cNvPr id="4" name="Freeform 4"/>
            <p:cNvSpPr/>
            <p:nvPr/>
          </p:nvSpPr>
          <p:spPr>
            <a:xfrm>
              <a:off x="0" y="0"/>
              <a:ext cx="2014135" cy="2709333"/>
            </a:xfrm>
            <a:custGeom>
              <a:avLst/>
              <a:gdLst/>
              <a:ahLst/>
              <a:cxnLst/>
              <a:rect l="l" t="t" r="r" b="b"/>
              <a:pathLst>
                <a:path w="2014135" h="2709333">
                  <a:moveTo>
                    <a:pt x="0" y="0"/>
                  </a:moveTo>
                  <a:lnTo>
                    <a:pt x="2014135" y="0"/>
                  </a:lnTo>
                  <a:lnTo>
                    <a:pt x="2014135" y="2709333"/>
                  </a:lnTo>
                  <a:lnTo>
                    <a:pt x="0" y="2709333"/>
                  </a:lnTo>
                  <a:close/>
                </a:path>
              </a:pathLst>
            </a:custGeom>
            <a:solidFill>
              <a:srgbClr val="37496A"/>
            </a:solidFill>
          </p:spPr>
          <p:txBody>
            <a:bodyPr/>
            <a:lstStyle/>
            <a:p>
              <a:endParaRPr lang="en-US"/>
            </a:p>
          </p:txBody>
        </p:sp>
        <p:sp>
          <p:nvSpPr>
            <p:cNvPr id="5" name="TextBox 5"/>
            <p:cNvSpPr txBox="1"/>
            <p:nvPr/>
          </p:nvSpPr>
          <p:spPr>
            <a:xfrm>
              <a:off x="0" y="-47625"/>
              <a:ext cx="2014135" cy="275695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9906246" y="1806549"/>
            <a:ext cx="1468674" cy="146867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txBody>
            <a:bodyPr/>
            <a:lstStyle/>
            <a:p>
              <a:endParaRPr lang="en-US"/>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668103" y="1967353"/>
            <a:ext cx="6177116" cy="1283236"/>
          </a:xfrm>
          <a:prstGeom prst="rect">
            <a:avLst/>
          </a:prstGeom>
        </p:spPr>
        <p:txBody>
          <a:bodyPr lIns="0" tIns="0" rIns="0" bIns="0" rtlCol="0" anchor="t">
            <a:spAutoFit/>
          </a:bodyPr>
          <a:lstStyle/>
          <a:p>
            <a:pPr>
              <a:lnSpc>
                <a:spcPts val="5119"/>
              </a:lnSpc>
            </a:pPr>
            <a:r>
              <a:rPr lang="en-US" sz="3950" dirty="0">
                <a:solidFill>
                  <a:srgbClr val="FFFFFF"/>
                </a:solidFill>
                <a:latin typeface="Red Hat Display"/>
                <a:ea typeface="Red Hat Display"/>
                <a:cs typeface="Red Hat Display"/>
                <a:sym typeface="Red Hat Display"/>
              </a:rPr>
              <a:t>Incumbent Worker Training Dollars (retain)</a:t>
            </a:r>
            <a:endParaRPr lang="en-US" dirty="0"/>
          </a:p>
        </p:txBody>
      </p:sp>
      <p:grpSp>
        <p:nvGrpSpPr>
          <p:cNvPr id="10" name="Group 10"/>
          <p:cNvGrpSpPr/>
          <p:nvPr/>
        </p:nvGrpSpPr>
        <p:grpSpPr>
          <a:xfrm>
            <a:off x="-776155" y="2006345"/>
            <a:ext cx="1601933" cy="6466659"/>
            <a:chOff x="0" y="0"/>
            <a:chExt cx="421908" cy="1703153"/>
          </a:xfrm>
        </p:grpSpPr>
        <p:sp>
          <p:nvSpPr>
            <p:cNvPr id="11" name="Freeform 11"/>
            <p:cNvSpPr/>
            <p:nvPr/>
          </p:nvSpPr>
          <p:spPr>
            <a:xfrm>
              <a:off x="0" y="0"/>
              <a:ext cx="421908" cy="1703153"/>
            </a:xfrm>
            <a:custGeom>
              <a:avLst/>
              <a:gdLst/>
              <a:ahLst/>
              <a:cxnLst/>
              <a:rect l="l" t="t" r="r" b="b"/>
              <a:pathLst>
                <a:path w="421908" h="1703153">
                  <a:moveTo>
                    <a:pt x="210954" y="0"/>
                  </a:moveTo>
                  <a:lnTo>
                    <a:pt x="210954" y="0"/>
                  </a:lnTo>
                  <a:cubicBezTo>
                    <a:pt x="266903" y="0"/>
                    <a:pt x="320560" y="22225"/>
                    <a:pt x="360121" y="61787"/>
                  </a:cubicBezTo>
                  <a:cubicBezTo>
                    <a:pt x="399683" y="101349"/>
                    <a:pt x="421908" y="155006"/>
                    <a:pt x="421908" y="210954"/>
                  </a:cubicBezTo>
                  <a:lnTo>
                    <a:pt x="421908" y="1492199"/>
                  </a:lnTo>
                  <a:cubicBezTo>
                    <a:pt x="421908" y="1548147"/>
                    <a:pt x="399683" y="1601804"/>
                    <a:pt x="360121" y="1641366"/>
                  </a:cubicBezTo>
                  <a:cubicBezTo>
                    <a:pt x="320560" y="1680928"/>
                    <a:pt x="266903" y="1703153"/>
                    <a:pt x="210954" y="1703153"/>
                  </a:cubicBezTo>
                  <a:lnTo>
                    <a:pt x="210954" y="1703153"/>
                  </a:lnTo>
                  <a:cubicBezTo>
                    <a:pt x="155006" y="1703153"/>
                    <a:pt x="101349" y="1680928"/>
                    <a:pt x="61787" y="1641366"/>
                  </a:cubicBezTo>
                  <a:cubicBezTo>
                    <a:pt x="22225" y="1601804"/>
                    <a:pt x="0" y="1548147"/>
                    <a:pt x="0" y="1492199"/>
                  </a:cubicBezTo>
                  <a:lnTo>
                    <a:pt x="0" y="210954"/>
                  </a:lnTo>
                  <a:cubicBezTo>
                    <a:pt x="0" y="155006"/>
                    <a:pt x="22225" y="101349"/>
                    <a:pt x="61787" y="61787"/>
                  </a:cubicBezTo>
                  <a:cubicBezTo>
                    <a:pt x="101349" y="22225"/>
                    <a:pt x="155006" y="0"/>
                    <a:pt x="210954" y="0"/>
                  </a:cubicBezTo>
                  <a:close/>
                </a:path>
              </a:pathLst>
            </a:custGeom>
            <a:solidFill>
              <a:srgbClr val="4A6FB3"/>
            </a:solidFill>
          </p:spPr>
          <p:txBody>
            <a:bodyPr/>
            <a:lstStyle/>
            <a:p>
              <a:endParaRPr lang="en-US"/>
            </a:p>
          </p:txBody>
        </p:sp>
        <p:sp>
          <p:nvSpPr>
            <p:cNvPr id="12" name="TextBox 12"/>
            <p:cNvSpPr txBox="1"/>
            <p:nvPr/>
          </p:nvSpPr>
          <p:spPr>
            <a:xfrm>
              <a:off x="0" y="-47625"/>
              <a:ext cx="421908" cy="1750778"/>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11668103" y="731948"/>
            <a:ext cx="6379957" cy="740780"/>
          </a:xfrm>
          <a:prstGeom prst="rect">
            <a:avLst/>
          </a:prstGeom>
        </p:spPr>
        <p:txBody>
          <a:bodyPr lIns="0" tIns="0" rIns="0" bIns="0" rtlCol="0" anchor="t">
            <a:spAutoFit/>
          </a:bodyPr>
          <a:lstStyle/>
          <a:p>
            <a:pPr marL="0" lvl="1" indent="0" algn="ctr">
              <a:lnSpc>
                <a:spcPts val="6499"/>
              </a:lnSpc>
              <a:spcBef>
                <a:spcPct val="0"/>
              </a:spcBef>
            </a:pPr>
            <a:r>
              <a:rPr lang="en-US" sz="5150" b="1">
                <a:solidFill>
                  <a:srgbClr val="FFFFFF"/>
                </a:solidFill>
                <a:latin typeface="Futura Medium"/>
                <a:ea typeface="Futura Medium"/>
                <a:cs typeface="Futura Medium"/>
                <a:sym typeface="Futura Medium"/>
              </a:rPr>
              <a:t>RESOURCES</a:t>
            </a:r>
            <a:endParaRPr lang="en-US" sz="5150" b="1" u="none" strike="noStrike">
              <a:solidFill>
                <a:srgbClr val="FFFFFF"/>
              </a:solidFill>
              <a:latin typeface="Futura Medium"/>
              <a:ea typeface="Futura Medium"/>
              <a:cs typeface="Futura Medium"/>
            </a:endParaRPr>
          </a:p>
        </p:txBody>
      </p:sp>
      <p:sp>
        <p:nvSpPr>
          <p:cNvPr id="14" name="TextBox 14"/>
          <p:cNvSpPr txBox="1"/>
          <p:nvPr/>
        </p:nvSpPr>
        <p:spPr>
          <a:xfrm>
            <a:off x="9996425" y="2034211"/>
            <a:ext cx="1288315" cy="1054254"/>
          </a:xfrm>
          <a:prstGeom prst="rect">
            <a:avLst/>
          </a:prstGeom>
        </p:spPr>
        <p:txBody>
          <a:bodyPr lIns="0" tIns="0" rIns="0" bIns="0" rtlCol="0" anchor="t">
            <a:spAutoFit/>
          </a:bodyPr>
          <a:lstStyle/>
          <a:p>
            <a:pPr algn="ctr">
              <a:lnSpc>
                <a:spcPts val="8649"/>
              </a:lnSpc>
            </a:pPr>
            <a:r>
              <a:rPr lang="en-US" sz="6178">
                <a:solidFill>
                  <a:srgbClr val="000000"/>
                </a:solidFill>
                <a:latin typeface="League Spartan"/>
                <a:ea typeface="League Spartan"/>
                <a:cs typeface="League Spartan"/>
                <a:sym typeface="League Spartan"/>
              </a:rPr>
              <a:t>1</a:t>
            </a:r>
          </a:p>
        </p:txBody>
      </p:sp>
      <p:grpSp>
        <p:nvGrpSpPr>
          <p:cNvPr id="18" name="Group 18"/>
          <p:cNvGrpSpPr/>
          <p:nvPr/>
        </p:nvGrpSpPr>
        <p:grpSpPr>
          <a:xfrm>
            <a:off x="9906246" y="4430865"/>
            <a:ext cx="1468674" cy="146867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txBody>
            <a:bodyPr/>
            <a:lstStyle/>
            <a:p>
              <a:endParaRPr lang="en-US"/>
            </a:p>
          </p:txBody>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9996425" y="4658528"/>
            <a:ext cx="1288315" cy="1054204"/>
          </a:xfrm>
          <a:prstGeom prst="rect">
            <a:avLst/>
          </a:prstGeom>
        </p:spPr>
        <p:txBody>
          <a:bodyPr lIns="0" tIns="0" rIns="0" bIns="0" rtlCol="0" anchor="t">
            <a:spAutoFit/>
          </a:bodyPr>
          <a:lstStyle/>
          <a:p>
            <a:pPr algn="ctr">
              <a:lnSpc>
                <a:spcPts val="8649"/>
              </a:lnSpc>
            </a:pPr>
            <a:r>
              <a:rPr lang="en-US" sz="6178">
                <a:solidFill>
                  <a:srgbClr val="000000"/>
                </a:solidFill>
                <a:latin typeface="League Spartan"/>
                <a:ea typeface="League Spartan"/>
                <a:cs typeface="League Spartan"/>
                <a:sym typeface="League Spartan"/>
              </a:rPr>
              <a:t>2</a:t>
            </a:r>
          </a:p>
        </p:txBody>
      </p:sp>
      <p:grpSp>
        <p:nvGrpSpPr>
          <p:cNvPr id="22" name="Group 22"/>
          <p:cNvGrpSpPr/>
          <p:nvPr/>
        </p:nvGrpSpPr>
        <p:grpSpPr>
          <a:xfrm>
            <a:off x="9906246" y="7845814"/>
            <a:ext cx="1468674" cy="1468674"/>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txBody>
            <a:bodyPr/>
            <a:lstStyle/>
            <a:p>
              <a:endParaRPr lang="en-US"/>
            </a:p>
          </p:txBody>
        </p:sp>
        <p:sp>
          <p:nvSpPr>
            <p:cNvPr id="24" name="TextBox 2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5" name="TextBox 25"/>
          <p:cNvSpPr txBox="1"/>
          <p:nvPr/>
        </p:nvSpPr>
        <p:spPr>
          <a:xfrm>
            <a:off x="9996425" y="8073476"/>
            <a:ext cx="1288315" cy="1054204"/>
          </a:xfrm>
          <a:prstGeom prst="rect">
            <a:avLst/>
          </a:prstGeom>
        </p:spPr>
        <p:txBody>
          <a:bodyPr lIns="0" tIns="0" rIns="0" bIns="0" rtlCol="0" anchor="t">
            <a:spAutoFit/>
          </a:bodyPr>
          <a:lstStyle/>
          <a:p>
            <a:pPr algn="ctr">
              <a:lnSpc>
                <a:spcPts val="8649"/>
              </a:lnSpc>
            </a:pPr>
            <a:r>
              <a:rPr lang="en-US" sz="6178">
                <a:solidFill>
                  <a:srgbClr val="000000"/>
                </a:solidFill>
                <a:latin typeface="League Spartan"/>
                <a:ea typeface="League Spartan"/>
                <a:cs typeface="League Spartan"/>
                <a:sym typeface="League Spartan"/>
              </a:rPr>
              <a:t>3</a:t>
            </a:r>
          </a:p>
        </p:txBody>
      </p:sp>
      <p:sp>
        <p:nvSpPr>
          <p:cNvPr id="26" name="Freeform 26"/>
          <p:cNvSpPr/>
          <p:nvPr/>
        </p:nvSpPr>
        <p:spPr>
          <a:xfrm flipH="1">
            <a:off x="11194815" y="530594"/>
            <a:ext cx="1084109" cy="1084109"/>
          </a:xfrm>
          <a:custGeom>
            <a:avLst/>
            <a:gdLst/>
            <a:ahLst/>
            <a:cxnLst/>
            <a:rect l="l" t="t" r="r" b="b"/>
            <a:pathLst>
              <a:path w="1084109" h="1084109">
                <a:moveTo>
                  <a:pt x="1084109" y="0"/>
                </a:moveTo>
                <a:lnTo>
                  <a:pt x="0" y="0"/>
                </a:lnTo>
                <a:lnTo>
                  <a:pt x="0" y="1084109"/>
                </a:lnTo>
                <a:lnTo>
                  <a:pt x="1084109" y="1084109"/>
                </a:lnTo>
                <a:lnTo>
                  <a:pt x="1084109"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7" name="TextBox 27"/>
          <p:cNvSpPr txBox="1"/>
          <p:nvPr/>
        </p:nvSpPr>
        <p:spPr>
          <a:xfrm>
            <a:off x="11668103" y="4811424"/>
            <a:ext cx="6177116" cy="1913922"/>
          </a:xfrm>
          <a:prstGeom prst="rect">
            <a:avLst/>
          </a:prstGeom>
        </p:spPr>
        <p:txBody>
          <a:bodyPr lIns="0" tIns="0" rIns="0" bIns="0" rtlCol="0" anchor="t">
            <a:spAutoFit/>
          </a:bodyPr>
          <a:lstStyle/>
          <a:p>
            <a:pPr algn="just">
              <a:lnSpc>
                <a:spcPts val="5119"/>
              </a:lnSpc>
            </a:pPr>
            <a:r>
              <a:rPr lang="en-US" sz="3950" dirty="0">
                <a:solidFill>
                  <a:srgbClr val="FFFFFF"/>
                </a:solidFill>
                <a:latin typeface="Red Hat Display"/>
                <a:ea typeface="Red Hat Display"/>
                <a:cs typeface="Red Hat Display"/>
              </a:rPr>
              <a:t>Business Services Team, Paid Work Experiences, On the Job Training, (recruit)</a:t>
            </a:r>
          </a:p>
        </p:txBody>
      </p:sp>
      <p:sp>
        <p:nvSpPr>
          <p:cNvPr id="28" name="TextBox 28"/>
          <p:cNvSpPr txBox="1"/>
          <p:nvPr/>
        </p:nvSpPr>
        <p:spPr>
          <a:xfrm>
            <a:off x="11668103" y="8330415"/>
            <a:ext cx="6177116" cy="635577"/>
          </a:xfrm>
          <a:prstGeom prst="rect">
            <a:avLst/>
          </a:prstGeom>
        </p:spPr>
        <p:txBody>
          <a:bodyPr lIns="0" tIns="0" rIns="0" bIns="0" rtlCol="0" anchor="t">
            <a:spAutoFit/>
          </a:bodyPr>
          <a:lstStyle/>
          <a:p>
            <a:pPr algn="just">
              <a:lnSpc>
                <a:spcPts val="5119"/>
              </a:lnSpc>
            </a:pPr>
            <a:r>
              <a:rPr lang="en-US" sz="3950" dirty="0">
                <a:solidFill>
                  <a:srgbClr val="FFFFFF"/>
                </a:solidFill>
                <a:latin typeface="Red Hat Display"/>
                <a:ea typeface="Red Hat Display"/>
                <a:cs typeface="Red Hat Display"/>
              </a:rPr>
              <a:t>Support Services</a:t>
            </a:r>
          </a:p>
        </p:txBody>
      </p:sp>
      <p:pic>
        <p:nvPicPr>
          <p:cNvPr id="32" name="Picture 31" descr="How Much Is A Year Bus Pass at David Morant blog">
            <a:extLst>
              <a:ext uri="{FF2B5EF4-FFF2-40B4-BE49-F238E27FC236}">
                <a16:creationId xmlns:a16="http://schemas.microsoft.com/office/drawing/2014/main" id="{DD5A810A-B506-5960-467A-C0EACD79D6D2}"/>
              </a:ext>
            </a:extLst>
          </p:cNvPr>
          <p:cNvPicPr>
            <a:picLocks noChangeAspect="1"/>
          </p:cNvPicPr>
          <p:nvPr/>
        </p:nvPicPr>
        <p:blipFill>
          <a:blip r:embed="rId4"/>
          <a:stretch>
            <a:fillRect/>
          </a:stretch>
        </p:blipFill>
        <p:spPr>
          <a:xfrm>
            <a:off x="1272655" y="2112878"/>
            <a:ext cx="8355839" cy="5395913"/>
          </a:xfrm>
          <a:prstGeom prst="rect">
            <a:avLst/>
          </a:prstGeom>
        </p:spPr>
      </p:pic>
    </p:spTree>
    <p:extLst>
      <p:ext uri="{BB962C8B-B14F-4D97-AF65-F5344CB8AC3E}">
        <p14:creationId xmlns:p14="http://schemas.microsoft.com/office/powerpoint/2010/main" val="1472045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29352" y="-324186"/>
            <a:ext cx="19146704" cy="10935372"/>
          </a:xfrm>
          <a:custGeom>
            <a:avLst/>
            <a:gdLst/>
            <a:ahLst/>
            <a:cxnLst/>
            <a:rect l="l" t="t" r="r" b="b"/>
            <a:pathLst>
              <a:path w="19146704" h="10935372">
                <a:moveTo>
                  <a:pt x="0" y="0"/>
                </a:moveTo>
                <a:lnTo>
                  <a:pt x="19146703" y="0"/>
                </a:lnTo>
                <a:lnTo>
                  <a:pt x="19146703" y="10935372"/>
                </a:lnTo>
                <a:lnTo>
                  <a:pt x="0" y="10935372"/>
                </a:lnTo>
                <a:lnTo>
                  <a:pt x="0" y="0"/>
                </a:lnTo>
                <a:close/>
              </a:path>
            </a:pathLst>
          </a:custGeom>
          <a:blipFill>
            <a:blip>
              <a:alphaModFix amt="10999"/>
              <a:extLst>
                <a:ext uri="{96DAC541-7B7A-43D3-8B79-37D633B846F1}">
                  <asvg:svgBlip xmlns:asvg="http://schemas.microsoft.com/office/drawing/2016/SVG/main" r:embed="rId3"/>
                </a:ext>
              </a:extLst>
            </a:blip>
            <a:stretch>
              <a:fillRect l="-12374" t="-5384" b="-48413"/>
            </a:stretch>
          </a:blipFill>
        </p:spPr>
        <p:txBody>
          <a:bodyPr/>
          <a:lstStyle/>
          <a:p>
            <a:endParaRPr lang="en-US"/>
          </a:p>
        </p:txBody>
      </p:sp>
      <p:sp>
        <p:nvSpPr>
          <p:cNvPr id="8" name="TextBox 7">
            <a:extLst>
              <a:ext uri="{FF2B5EF4-FFF2-40B4-BE49-F238E27FC236}">
                <a16:creationId xmlns:a16="http://schemas.microsoft.com/office/drawing/2014/main" id="{1D3A607D-C477-4FBF-53C7-B864F0EAA0AC}"/>
              </a:ext>
            </a:extLst>
          </p:cNvPr>
          <p:cNvSpPr txBox="1"/>
          <p:nvPr/>
        </p:nvSpPr>
        <p:spPr>
          <a:xfrm>
            <a:off x="1066800" y="217714"/>
            <a:ext cx="9296400" cy="1015663"/>
          </a:xfrm>
          <a:prstGeom prst="rect">
            <a:avLst/>
          </a:prstGeom>
          <a:noFill/>
        </p:spPr>
        <p:txBody>
          <a:bodyPr wrap="square" rtlCol="0">
            <a:spAutoFit/>
          </a:bodyPr>
          <a:lstStyle/>
          <a:p>
            <a:r>
              <a:rPr lang="en-US" sz="6000" b="1" dirty="0">
                <a:latin typeface="DejaVu Sans"/>
              </a:rPr>
              <a:t>PARTNER WITH US</a:t>
            </a:r>
          </a:p>
        </p:txBody>
      </p:sp>
      <p:pic>
        <p:nvPicPr>
          <p:cNvPr id="1026" name="Picture 2">
            <a:extLst>
              <a:ext uri="{FF2B5EF4-FFF2-40B4-BE49-F238E27FC236}">
                <a16:creationId xmlns:a16="http://schemas.microsoft.com/office/drawing/2014/main" id="{080A7985-CD88-7173-B82A-A512F936DF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112411"/>
            <a:ext cx="15730464" cy="83932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5">
            <a:extLst>
              <a:ext uri="{FF2B5EF4-FFF2-40B4-BE49-F238E27FC236}">
                <a16:creationId xmlns:a16="http://schemas.microsoft.com/office/drawing/2014/main" id="{259855CD-C7AA-2B42-5E1B-BE88141DA274}"/>
              </a:ext>
            </a:extLst>
          </p:cNvPr>
          <p:cNvSpPr txBox="1"/>
          <p:nvPr/>
        </p:nvSpPr>
        <p:spPr>
          <a:xfrm>
            <a:off x="609600" y="8543105"/>
            <a:ext cx="18288000" cy="768297"/>
          </a:xfrm>
          <a:prstGeom prst="rect">
            <a:avLst/>
          </a:prstGeom>
        </p:spPr>
        <p:txBody>
          <a:bodyPr lIns="0" tIns="0" rIns="0" bIns="0" rtlCol="0" anchor="t">
            <a:spAutoFit/>
          </a:bodyPr>
          <a:lstStyle/>
          <a:p>
            <a:pPr algn="ctr">
              <a:lnSpc>
                <a:spcPts val="5950"/>
              </a:lnSpc>
            </a:pPr>
            <a:r>
              <a:rPr lang="en-US" sz="3500" dirty="0">
                <a:solidFill>
                  <a:srgbClr val="000000"/>
                </a:solidFill>
                <a:latin typeface="Futura"/>
                <a:ea typeface="Futura"/>
                <a:cs typeface="Futura"/>
                <a:sym typeface="Futura"/>
              </a:rPr>
              <a:t>www.lancastercountywib.com</a:t>
            </a:r>
          </a:p>
        </p:txBody>
      </p:sp>
      <p:sp>
        <p:nvSpPr>
          <p:cNvPr id="11" name="Freeform 6">
            <a:extLst>
              <a:ext uri="{FF2B5EF4-FFF2-40B4-BE49-F238E27FC236}">
                <a16:creationId xmlns:a16="http://schemas.microsoft.com/office/drawing/2014/main" id="{762C87E6-1AB6-AAB0-8782-9F9FFE69F24C}"/>
              </a:ext>
            </a:extLst>
          </p:cNvPr>
          <p:cNvSpPr/>
          <p:nvPr/>
        </p:nvSpPr>
        <p:spPr>
          <a:xfrm>
            <a:off x="13577524" y="8616782"/>
            <a:ext cx="557807" cy="557807"/>
          </a:xfrm>
          <a:custGeom>
            <a:avLst/>
            <a:gdLst/>
            <a:ahLst/>
            <a:cxnLst/>
            <a:rect l="l" t="t" r="r" b="b"/>
            <a:pathLst>
              <a:path w="557807" h="557807">
                <a:moveTo>
                  <a:pt x="0" y="0"/>
                </a:moveTo>
                <a:lnTo>
                  <a:pt x="557806" y="0"/>
                </a:lnTo>
                <a:lnTo>
                  <a:pt x="557806" y="557807"/>
                </a:lnTo>
                <a:lnTo>
                  <a:pt x="0" y="557807"/>
                </a:lnTo>
                <a:lnTo>
                  <a:pt x="0" y="0"/>
                </a:lnTo>
                <a:close/>
              </a:path>
            </a:pathLst>
          </a:custGeom>
          <a:blipFill>
            <a:blip r:embed="rId5"/>
            <a:stretch>
              <a:fillRect/>
            </a:stretch>
          </a:blipFill>
        </p:spPr>
        <p:txBody>
          <a:bodyPr/>
          <a:lstStyle/>
          <a:p>
            <a:endParaRPr lang="en-US"/>
          </a:p>
        </p:txBody>
      </p:sp>
      <p:sp>
        <p:nvSpPr>
          <p:cNvPr id="12" name="Freeform 7">
            <a:extLst>
              <a:ext uri="{FF2B5EF4-FFF2-40B4-BE49-F238E27FC236}">
                <a16:creationId xmlns:a16="http://schemas.microsoft.com/office/drawing/2014/main" id="{B1820C7A-B116-CA95-3584-CA33CEF4FC3C}"/>
              </a:ext>
            </a:extLst>
          </p:cNvPr>
          <p:cNvSpPr/>
          <p:nvPr/>
        </p:nvSpPr>
        <p:spPr>
          <a:xfrm>
            <a:off x="14350007" y="8648351"/>
            <a:ext cx="557807" cy="557807"/>
          </a:xfrm>
          <a:custGeom>
            <a:avLst/>
            <a:gdLst/>
            <a:ahLst/>
            <a:cxnLst/>
            <a:rect l="l" t="t" r="r" b="b"/>
            <a:pathLst>
              <a:path w="557807" h="557807">
                <a:moveTo>
                  <a:pt x="0" y="0"/>
                </a:moveTo>
                <a:lnTo>
                  <a:pt x="557807" y="0"/>
                </a:lnTo>
                <a:lnTo>
                  <a:pt x="557807" y="557807"/>
                </a:lnTo>
                <a:lnTo>
                  <a:pt x="0" y="557807"/>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1700093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69529" y="8501709"/>
            <a:ext cx="16110077" cy="2046531"/>
            <a:chOff x="0" y="0"/>
            <a:chExt cx="4242983" cy="539004"/>
          </a:xfrm>
        </p:grpSpPr>
        <p:sp>
          <p:nvSpPr>
            <p:cNvPr id="3" name="Freeform 3"/>
            <p:cNvSpPr/>
            <p:nvPr/>
          </p:nvSpPr>
          <p:spPr>
            <a:xfrm>
              <a:off x="0" y="0"/>
              <a:ext cx="4242983" cy="539004"/>
            </a:xfrm>
            <a:custGeom>
              <a:avLst/>
              <a:gdLst/>
              <a:ahLst/>
              <a:cxnLst/>
              <a:rect l="l" t="t" r="r" b="b"/>
              <a:pathLst>
                <a:path w="4242983" h="539004">
                  <a:moveTo>
                    <a:pt x="24509" y="0"/>
                  </a:moveTo>
                  <a:lnTo>
                    <a:pt x="4218475" y="0"/>
                  </a:lnTo>
                  <a:cubicBezTo>
                    <a:pt x="4224975" y="0"/>
                    <a:pt x="4231208" y="2582"/>
                    <a:pt x="4235805" y="7178"/>
                  </a:cubicBezTo>
                  <a:cubicBezTo>
                    <a:pt x="4240401" y="11775"/>
                    <a:pt x="4242983" y="18009"/>
                    <a:pt x="4242983" y="24509"/>
                  </a:cubicBezTo>
                  <a:lnTo>
                    <a:pt x="4242983" y="514495"/>
                  </a:lnTo>
                  <a:cubicBezTo>
                    <a:pt x="4242983" y="520995"/>
                    <a:pt x="4240401" y="527229"/>
                    <a:pt x="4235805" y="531826"/>
                  </a:cubicBezTo>
                  <a:cubicBezTo>
                    <a:pt x="4231208" y="536422"/>
                    <a:pt x="4224975" y="539004"/>
                    <a:pt x="4218475" y="539004"/>
                  </a:cubicBezTo>
                  <a:lnTo>
                    <a:pt x="24509" y="539004"/>
                  </a:lnTo>
                  <a:cubicBezTo>
                    <a:pt x="18009" y="539004"/>
                    <a:pt x="11775" y="536422"/>
                    <a:pt x="7178" y="531826"/>
                  </a:cubicBezTo>
                  <a:cubicBezTo>
                    <a:pt x="2582" y="527229"/>
                    <a:pt x="0" y="520995"/>
                    <a:pt x="0" y="514495"/>
                  </a:cubicBezTo>
                  <a:lnTo>
                    <a:pt x="0" y="24509"/>
                  </a:lnTo>
                  <a:cubicBezTo>
                    <a:pt x="0" y="18009"/>
                    <a:pt x="2582" y="11775"/>
                    <a:pt x="7178" y="7178"/>
                  </a:cubicBezTo>
                  <a:cubicBezTo>
                    <a:pt x="11775" y="2582"/>
                    <a:pt x="18009" y="0"/>
                    <a:pt x="24509" y="0"/>
                  </a:cubicBezTo>
                  <a:close/>
                </a:path>
              </a:pathLst>
            </a:custGeom>
            <a:solidFill>
              <a:srgbClr val="CB333B"/>
            </a:solidFill>
          </p:spPr>
          <p:txBody>
            <a:bodyPr/>
            <a:lstStyle/>
            <a:p>
              <a:endParaRPr lang="en-US"/>
            </a:p>
          </p:txBody>
        </p:sp>
        <p:sp>
          <p:nvSpPr>
            <p:cNvPr id="4" name="TextBox 4"/>
            <p:cNvSpPr txBox="1"/>
            <p:nvPr/>
          </p:nvSpPr>
          <p:spPr>
            <a:xfrm>
              <a:off x="0" y="-38100"/>
              <a:ext cx="4242983" cy="577104"/>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flipH="1">
            <a:off x="-210132" y="3503568"/>
            <a:ext cx="6428161" cy="7044672"/>
          </a:xfrm>
          <a:custGeom>
            <a:avLst/>
            <a:gdLst/>
            <a:ahLst/>
            <a:cxnLst/>
            <a:rect l="l" t="t" r="r" b="b"/>
            <a:pathLst>
              <a:path w="6428161" h="7044672">
                <a:moveTo>
                  <a:pt x="6428161" y="0"/>
                </a:moveTo>
                <a:lnTo>
                  <a:pt x="0" y="0"/>
                </a:lnTo>
                <a:lnTo>
                  <a:pt x="0" y="7044672"/>
                </a:lnTo>
                <a:lnTo>
                  <a:pt x="6428161" y="7044672"/>
                </a:lnTo>
                <a:lnTo>
                  <a:pt x="6428161"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Freeform 6"/>
          <p:cNvSpPr/>
          <p:nvPr/>
        </p:nvSpPr>
        <p:spPr>
          <a:xfrm>
            <a:off x="-210132" y="-246115"/>
            <a:ext cx="2763574" cy="2763574"/>
          </a:xfrm>
          <a:custGeom>
            <a:avLst/>
            <a:gdLst/>
            <a:ahLst/>
            <a:cxnLst/>
            <a:rect l="l" t="t" r="r" b="b"/>
            <a:pathLst>
              <a:path w="2763574" h="2763574">
                <a:moveTo>
                  <a:pt x="0" y="0"/>
                </a:moveTo>
                <a:lnTo>
                  <a:pt x="2763574" y="0"/>
                </a:lnTo>
                <a:lnTo>
                  <a:pt x="2763574" y="2763574"/>
                </a:lnTo>
                <a:lnTo>
                  <a:pt x="0" y="276357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flipV="1">
            <a:off x="12821838" y="-2334403"/>
            <a:ext cx="5617660" cy="6156438"/>
          </a:xfrm>
          <a:custGeom>
            <a:avLst/>
            <a:gdLst/>
            <a:ahLst/>
            <a:cxnLst/>
            <a:rect l="l" t="t" r="r" b="b"/>
            <a:pathLst>
              <a:path w="5617660" h="6156438">
                <a:moveTo>
                  <a:pt x="0" y="6156438"/>
                </a:moveTo>
                <a:lnTo>
                  <a:pt x="5617660" y="6156438"/>
                </a:lnTo>
                <a:lnTo>
                  <a:pt x="5617660" y="0"/>
                </a:lnTo>
                <a:lnTo>
                  <a:pt x="0" y="0"/>
                </a:lnTo>
                <a:lnTo>
                  <a:pt x="0" y="6156438"/>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8" name="Freeform 8"/>
          <p:cNvSpPr/>
          <p:nvPr/>
        </p:nvSpPr>
        <p:spPr>
          <a:xfrm flipH="1" flipV="1">
            <a:off x="16186781" y="6389577"/>
            <a:ext cx="2252716" cy="2252716"/>
          </a:xfrm>
          <a:custGeom>
            <a:avLst/>
            <a:gdLst/>
            <a:ahLst/>
            <a:cxnLst/>
            <a:rect l="l" t="t" r="r" b="b"/>
            <a:pathLst>
              <a:path w="2252716" h="2252716">
                <a:moveTo>
                  <a:pt x="2252717" y="2252716"/>
                </a:moveTo>
                <a:lnTo>
                  <a:pt x="0" y="2252716"/>
                </a:lnTo>
                <a:lnTo>
                  <a:pt x="0" y="0"/>
                </a:lnTo>
                <a:lnTo>
                  <a:pt x="2252717" y="0"/>
                </a:lnTo>
                <a:lnTo>
                  <a:pt x="2252717" y="2252716"/>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4240437" y="-1581646"/>
            <a:ext cx="3163292" cy="3163292"/>
          </a:xfrm>
          <a:custGeom>
            <a:avLst/>
            <a:gdLst/>
            <a:ahLst/>
            <a:cxnLst/>
            <a:rect l="l" t="t" r="r" b="b"/>
            <a:pathLst>
              <a:path w="3163292" h="3163292">
                <a:moveTo>
                  <a:pt x="0" y="0"/>
                </a:moveTo>
                <a:lnTo>
                  <a:pt x="3163292" y="0"/>
                </a:lnTo>
                <a:lnTo>
                  <a:pt x="3163292" y="3163292"/>
                </a:lnTo>
                <a:lnTo>
                  <a:pt x="0" y="316329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725940" y="2744886"/>
            <a:ext cx="7982269" cy="5805287"/>
          </a:xfrm>
          <a:custGeom>
            <a:avLst/>
            <a:gdLst/>
            <a:ahLst/>
            <a:cxnLst/>
            <a:rect l="l" t="t" r="r" b="b"/>
            <a:pathLst>
              <a:path w="7982269" h="5805287">
                <a:moveTo>
                  <a:pt x="0" y="0"/>
                </a:moveTo>
                <a:lnTo>
                  <a:pt x="7982270" y="0"/>
                </a:lnTo>
                <a:lnTo>
                  <a:pt x="7982270" y="5805287"/>
                </a:lnTo>
                <a:lnTo>
                  <a:pt x="0" y="580528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9144000" y="2258122"/>
            <a:ext cx="6882698" cy="2670487"/>
          </a:xfrm>
          <a:custGeom>
            <a:avLst/>
            <a:gdLst/>
            <a:ahLst/>
            <a:cxnLst/>
            <a:rect l="l" t="t" r="r" b="b"/>
            <a:pathLst>
              <a:path w="6882698" h="2670487">
                <a:moveTo>
                  <a:pt x="0" y="0"/>
                </a:moveTo>
                <a:lnTo>
                  <a:pt x="6882698" y="0"/>
                </a:lnTo>
                <a:lnTo>
                  <a:pt x="6882698" y="2670487"/>
                </a:lnTo>
                <a:lnTo>
                  <a:pt x="0" y="2670487"/>
                </a:lnTo>
                <a:lnTo>
                  <a:pt x="0" y="0"/>
                </a:lnTo>
                <a:close/>
              </a:path>
            </a:pathLst>
          </a:custGeom>
          <a:blipFill>
            <a:blip r:embed="rId6"/>
            <a:stretch>
              <a:fillRect/>
            </a:stretch>
          </a:blipFill>
        </p:spPr>
        <p:txBody>
          <a:bodyPr/>
          <a:lstStyle/>
          <a:p>
            <a:endParaRPr lang="en-US"/>
          </a:p>
        </p:txBody>
      </p:sp>
      <p:sp>
        <p:nvSpPr>
          <p:cNvPr id="12" name="Freeform 12"/>
          <p:cNvSpPr/>
          <p:nvPr/>
        </p:nvSpPr>
        <p:spPr>
          <a:xfrm>
            <a:off x="9144000" y="5157237"/>
            <a:ext cx="7419788" cy="741979"/>
          </a:xfrm>
          <a:custGeom>
            <a:avLst/>
            <a:gdLst/>
            <a:ahLst/>
            <a:cxnLst/>
            <a:rect l="l" t="t" r="r" b="b"/>
            <a:pathLst>
              <a:path w="7419788" h="741979">
                <a:moveTo>
                  <a:pt x="0" y="0"/>
                </a:moveTo>
                <a:lnTo>
                  <a:pt x="7419788" y="0"/>
                </a:lnTo>
                <a:lnTo>
                  <a:pt x="7419788" y="741979"/>
                </a:lnTo>
                <a:lnTo>
                  <a:pt x="0" y="741979"/>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536793"/>
            <a:ext cx="3892340" cy="4265647"/>
          </a:xfrm>
          <a:custGeom>
            <a:avLst/>
            <a:gdLst/>
            <a:ahLst/>
            <a:cxnLst/>
            <a:rect l="l" t="t" r="r" b="b"/>
            <a:pathLst>
              <a:path w="3892340" h="4265647">
                <a:moveTo>
                  <a:pt x="3892340" y="4265647"/>
                </a:moveTo>
                <a:lnTo>
                  <a:pt x="0" y="4265647"/>
                </a:lnTo>
                <a:lnTo>
                  <a:pt x="0" y="0"/>
                </a:lnTo>
                <a:lnTo>
                  <a:pt x="3892340" y="0"/>
                </a:lnTo>
                <a:lnTo>
                  <a:pt x="3892340" y="4265647"/>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grpSp>
        <p:nvGrpSpPr>
          <p:cNvPr id="3" name="Group 3"/>
          <p:cNvGrpSpPr/>
          <p:nvPr/>
        </p:nvGrpSpPr>
        <p:grpSpPr>
          <a:xfrm>
            <a:off x="1028700" y="3544788"/>
            <a:ext cx="8666171" cy="4831327"/>
            <a:chOff x="0" y="0"/>
            <a:chExt cx="2282448" cy="1272448"/>
          </a:xfrm>
        </p:grpSpPr>
        <p:sp>
          <p:nvSpPr>
            <p:cNvPr id="4" name="Freeform 4"/>
            <p:cNvSpPr/>
            <p:nvPr/>
          </p:nvSpPr>
          <p:spPr>
            <a:xfrm>
              <a:off x="0" y="0"/>
              <a:ext cx="2282448" cy="1272448"/>
            </a:xfrm>
            <a:custGeom>
              <a:avLst/>
              <a:gdLst/>
              <a:ahLst/>
              <a:cxnLst/>
              <a:rect l="l" t="t" r="r" b="b"/>
              <a:pathLst>
                <a:path w="2282448" h="1272448">
                  <a:moveTo>
                    <a:pt x="62534" y="0"/>
                  </a:moveTo>
                  <a:lnTo>
                    <a:pt x="2219914" y="0"/>
                  </a:lnTo>
                  <a:cubicBezTo>
                    <a:pt x="2254451" y="0"/>
                    <a:pt x="2282448" y="27998"/>
                    <a:pt x="2282448" y="62534"/>
                  </a:cubicBezTo>
                  <a:lnTo>
                    <a:pt x="2282448" y="1209914"/>
                  </a:lnTo>
                  <a:cubicBezTo>
                    <a:pt x="2282448" y="1244451"/>
                    <a:pt x="2254451" y="1272448"/>
                    <a:pt x="2219914" y="1272448"/>
                  </a:cubicBezTo>
                  <a:lnTo>
                    <a:pt x="62534" y="1272448"/>
                  </a:lnTo>
                  <a:cubicBezTo>
                    <a:pt x="27998" y="1272448"/>
                    <a:pt x="0" y="1244451"/>
                    <a:pt x="0" y="1209914"/>
                  </a:cubicBezTo>
                  <a:lnTo>
                    <a:pt x="0" y="62534"/>
                  </a:lnTo>
                  <a:cubicBezTo>
                    <a:pt x="0" y="27998"/>
                    <a:pt x="27998" y="0"/>
                    <a:pt x="62534" y="0"/>
                  </a:cubicBezTo>
                  <a:close/>
                </a:path>
              </a:pathLst>
            </a:custGeom>
            <a:solidFill>
              <a:srgbClr val="003594"/>
            </a:solidFill>
          </p:spPr>
          <p:txBody>
            <a:bodyPr/>
            <a:lstStyle/>
            <a:p>
              <a:endParaRPr lang="en-US"/>
            </a:p>
          </p:txBody>
        </p:sp>
        <p:sp>
          <p:nvSpPr>
            <p:cNvPr id="5" name="TextBox 5"/>
            <p:cNvSpPr txBox="1"/>
            <p:nvPr/>
          </p:nvSpPr>
          <p:spPr>
            <a:xfrm>
              <a:off x="0" y="-38100"/>
              <a:ext cx="2282448" cy="131054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613904" y="9258300"/>
            <a:ext cx="19398061" cy="1289940"/>
            <a:chOff x="0" y="0"/>
            <a:chExt cx="5108954" cy="339737"/>
          </a:xfrm>
        </p:grpSpPr>
        <p:sp>
          <p:nvSpPr>
            <p:cNvPr id="7" name="Freeform 7"/>
            <p:cNvSpPr/>
            <p:nvPr/>
          </p:nvSpPr>
          <p:spPr>
            <a:xfrm>
              <a:off x="0" y="0"/>
              <a:ext cx="5108954" cy="339737"/>
            </a:xfrm>
            <a:custGeom>
              <a:avLst/>
              <a:gdLst/>
              <a:ahLst/>
              <a:cxnLst/>
              <a:rect l="l" t="t" r="r" b="b"/>
              <a:pathLst>
                <a:path w="5108954" h="339737">
                  <a:moveTo>
                    <a:pt x="20355" y="0"/>
                  </a:moveTo>
                  <a:lnTo>
                    <a:pt x="5088600" y="0"/>
                  </a:lnTo>
                  <a:cubicBezTo>
                    <a:pt x="5093998" y="0"/>
                    <a:pt x="5099176" y="2144"/>
                    <a:pt x="5102993" y="5962"/>
                  </a:cubicBezTo>
                  <a:cubicBezTo>
                    <a:pt x="5106810" y="9779"/>
                    <a:pt x="5108954" y="14956"/>
                    <a:pt x="5108954" y="20355"/>
                  </a:cubicBezTo>
                  <a:lnTo>
                    <a:pt x="5108954" y="319383"/>
                  </a:lnTo>
                  <a:cubicBezTo>
                    <a:pt x="5108954" y="324781"/>
                    <a:pt x="5106810" y="329958"/>
                    <a:pt x="5102993" y="333776"/>
                  </a:cubicBezTo>
                  <a:cubicBezTo>
                    <a:pt x="5099176" y="337593"/>
                    <a:pt x="5093998" y="339737"/>
                    <a:pt x="5088600" y="339737"/>
                  </a:cubicBezTo>
                  <a:lnTo>
                    <a:pt x="20355" y="339737"/>
                  </a:lnTo>
                  <a:cubicBezTo>
                    <a:pt x="9113" y="339737"/>
                    <a:pt x="0" y="330624"/>
                    <a:pt x="0" y="319383"/>
                  </a:cubicBezTo>
                  <a:lnTo>
                    <a:pt x="0" y="20355"/>
                  </a:lnTo>
                  <a:cubicBezTo>
                    <a:pt x="0" y="9113"/>
                    <a:pt x="9113" y="0"/>
                    <a:pt x="20355" y="0"/>
                  </a:cubicBezTo>
                  <a:close/>
                </a:path>
              </a:pathLst>
            </a:custGeom>
            <a:solidFill>
              <a:srgbClr val="CB333B"/>
            </a:solidFill>
          </p:spPr>
          <p:txBody>
            <a:bodyPr/>
            <a:lstStyle/>
            <a:p>
              <a:endParaRPr lang="en-US"/>
            </a:p>
          </p:txBody>
        </p:sp>
        <p:sp>
          <p:nvSpPr>
            <p:cNvPr id="8" name="TextBox 8"/>
            <p:cNvSpPr txBox="1"/>
            <p:nvPr/>
          </p:nvSpPr>
          <p:spPr>
            <a:xfrm>
              <a:off x="0" y="-38100"/>
              <a:ext cx="5108954" cy="377837"/>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1665646" y="2150460"/>
            <a:ext cx="7206332" cy="1003935"/>
          </a:xfrm>
          <a:prstGeom prst="rect">
            <a:avLst/>
          </a:prstGeom>
        </p:spPr>
        <p:txBody>
          <a:bodyPr lIns="0" tIns="0" rIns="0" bIns="0" rtlCol="0" anchor="t">
            <a:spAutoFit/>
          </a:bodyPr>
          <a:lstStyle/>
          <a:p>
            <a:pPr algn="l">
              <a:lnSpc>
                <a:spcPts val="7769"/>
              </a:lnSpc>
            </a:pPr>
            <a:r>
              <a:rPr lang="en-US" sz="6999" b="1" spc="-20">
                <a:solidFill>
                  <a:srgbClr val="CB333B"/>
                </a:solidFill>
                <a:latin typeface="Canva Sans Bold"/>
                <a:ea typeface="Canva Sans Bold"/>
                <a:cs typeface="Canva Sans Bold"/>
                <a:sym typeface="Canva Sans Bold"/>
              </a:rPr>
              <a:t>INTRODUCTION</a:t>
            </a:r>
          </a:p>
        </p:txBody>
      </p:sp>
      <p:sp>
        <p:nvSpPr>
          <p:cNvPr id="10" name="Freeform 10"/>
          <p:cNvSpPr/>
          <p:nvPr/>
        </p:nvSpPr>
        <p:spPr>
          <a:xfrm flipH="1">
            <a:off x="15654139" y="-94605"/>
            <a:ext cx="2763574" cy="2763574"/>
          </a:xfrm>
          <a:custGeom>
            <a:avLst/>
            <a:gdLst/>
            <a:ahLst/>
            <a:cxnLst/>
            <a:rect l="l" t="t" r="r" b="b"/>
            <a:pathLst>
              <a:path w="2763574" h="2763574">
                <a:moveTo>
                  <a:pt x="2763574" y="0"/>
                </a:moveTo>
                <a:lnTo>
                  <a:pt x="0" y="0"/>
                </a:lnTo>
                <a:lnTo>
                  <a:pt x="0" y="2763574"/>
                </a:lnTo>
                <a:lnTo>
                  <a:pt x="2763574" y="2763574"/>
                </a:lnTo>
                <a:lnTo>
                  <a:pt x="2763574"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8765381" y="2486287"/>
            <a:ext cx="1461456" cy="365364"/>
          </a:xfrm>
          <a:custGeom>
            <a:avLst/>
            <a:gdLst/>
            <a:ahLst/>
            <a:cxnLst/>
            <a:rect l="l" t="t" r="r" b="b"/>
            <a:pathLst>
              <a:path w="1461456" h="365364">
                <a:moveTo>
                  <a:pt x="0" y="0"/>
                </a:moveTo>
                <a:lnTo>
                  <a:pt x="1461456" y="0"/>
                </a:lnTo>
                <a:lnTo>
                  <a:pt x="1461456" y="365364"/>
                </a:lnTo>
                <a:lnTo>
                  <a:pt x="0" y="36536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a:off x="7945164" y="-1505861"/>
            <a:ext cx="3101891" cy="3101891"/>
          </a:xfrm>
          <a:custGeom>
            <a:avLst/>
            <a:gdLst/>
            <a:ahLst/>
            <a:cxnLst/>
            <a:rect l="l" t="t" r="r" b="b"/>
            <a:pathLst>
              <a:path w="3101891" h="3101891">
                <a:moveTo>
                  <a:pt x="0" y="0"/>
                </a:moveTo>
                <a:lnTo>
                  <a:pt x="3101891" y="0"/>
                </a:lnTo>
                <a:lnTo>
                  <a:pt x="3101891" y="3101892"/>
                </a:lnTo>
                <a:lnTo>
                  <a:pt x="0" y="310189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0341392" y="3154395"/>
            <a:ext cx="7234200" cy="5384581"/>
          </a:xfrm>
          <a:custGeom>
            <a:avLst/>
            <a:gdLst/>
            <a:ahLst/>
            <a:cxnLst/>
            <a:rect l="l" t="t" r="r" b="b"/>
            <a:pathLst>
              <a:path w="7234200" h="5384581">
                <a:moveTo>
                  <a:pt x="0" y="0"/>
                </a:moveTo>
                <a:lnTo>
                  <a:pt x="7234200" y="0"/>
                </a:lnTo>
                <a:lnTo>
                  <a:pt x="7234200" y="5384581"/>
                </a:lnTo>
                <a:lnTo>
                  <a:pt x="0" y="5384581"/>
                </a:lnTo>
                <a:lnTo>
                  <a:pt x="0" y="0"/>
                </a:lnTo>
                <a:close/>
              </a:path>
            </a:pathLst>
          </a:custGeom>
          <a:blipFill>
            <a:blip r:embed="rId6"/>
            <a:stretch>
              <a:fillRect/>
            </a:stretch>
          </a:blipFill>
        </p:spPr>
        <p:txBody>
          <a:bodyPr/>
          <a:lstStyle/>
          <a:p>
            <a:endParaRPr lang="en-US"/>
          </a:p>
        </p:txBody>
      </p:sp>
      <p:sp>
        <p:nvSpPr>
          <p:cNvPr id="14" name="TextBox 14"/>
          <p:cNvSpPr txBox="1"/>
          <p:nvPr/>
        </p:nvSpPr>
        <p:spPr>
          <a:xfrm>
            <a:off x="1123711" y="4213122"/>
            <a:ext cx="8290201" cy="3513710"/>
          </a:xfrm>
          <a:prstGeom prst="rect">
            <a:avLst/>
          </a:prstGeom>
        </p:spPr>
        <p:txBody>
          <a:bodyPr lIns="0" tIns="0" rIns="0" bIns="0" rtlCol="0" anchor="t">
            <a:spAutoFit/>
          </a:bodyPr>
          <a:lstStyle/>
          <a:p>
            <a:pPr algn="ctr">
              <a:lnSpc>
                <a:spcPts val="3503"/>
              </a:lnSpc>
            </a:pPr>
            <a:r>
              <a:rPr lang="en-US" sz="3100" b="1" spc="-9">
                <a:solidFill>
                  <a:srgbClr val="FFFFFF"/>
                </a:solidFill>
                <a:latin typeface="Canva Sans Bold"/>
                <a:ea typeface="Canva Sans Bold"/>
                <a:cs typeface="Canva Sans Bold"/>
                <a:sym typeface="Canva Sans Bold"/>
              </a:rPr>
              <a:t>PA CareerLink® Lancaster County’s mission is to assist and serve Pennsylvanians with finding self-sufficient employment. This could be through job searching, training, education, or other opportunities. We provide the tools to help job seekers find the skills and items they need to obtain employment.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TotalTime>
  <Words>1076</Words>
  <Application>Microsoft Office PowerPoint</Application>
  <PresentationFormat>Custom</PresentationFormat>
  <Paragraphs>135</Paragraphs>
  <Slides>24</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24</vt:i4>
      </vt:variant>
    </vt:vector>
  </HeadingPairs>
  <TitlesOfParts>
    <vt:vector size="39" baseType="lpstr">
      <vt:lpstr>League Spartan</vt:lpstr>
      <vt:lpstr>Canva Sans Bold</vt:lpstr>
      <vt:lpstr>Red Hat Display Bold</vt:lpstr>
      <vt:lpstr>Canva Sans</vt:lpstr>
      <vt:lpstr>Proxima Nova Condensed Bold</vt:lpstr>
      <vt:lpstr>Futura</vt:lpstr>
      <vt:lpstr>DejaVu Sans</vt:lpstr>
      <vt:lpstr>Canva Sans Bold Italics</vt:lpstr>
      <vt:lpstr>Futura Medium</vt:lpstr>
      <vt:lpstr>Red Hat Display</vt:lpstr>
      <vt:lpstr>Futura Bold</vt:lpstr>
      <vt:lpstr>Arial</vt:lpstr>
      <vt:lpstr>Calibri</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Presentation  2026 (1)</dc:title>
  <dc:creator>Derick Smith</dc:creator>
  <cp:lastModifiedBy>Carrie McCullough</cp:lastModifiedBy>
  <cp:revision>4</cp:revision>
  <dcterms:created xsi:type="dcterms:W3CDTF">2006-08-16T00:00:00Z</dcterms:created>
  <dcterms:modified xsi:type="dcterms:W3CDTF">2026-04-08T19:11:50Z</dcterms:modified>
  <dc:identifier>DAHGSXTodJE</dc:identifier>
</cp:coreProperties>
</file>